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4" r:id="rId1"/>
  </p:sldMasterIdLst>
  <p:notesMasterIdLst>
    <p:notesMasterId r:id="rId13"/>
  </p:notesMasterIdLst>
  <p:sldIdLst>
    <p:sldId id="266" r:id="rId2"/>
    <p:sldId id="257" r:id="rId3"/>
    <p:sldId id="258" r:id="rId4"/>
    <p:sldId id="259" r:id="rId5"/>
    <p:sldId id="260" r:id="rId6"/>
    <p:sldId id="267" r:id="rId7"/>
    <p:sldId id="268" r:id="rId8"/>
    <p:sldId id="262" r:id="rId9"/>
    <p:sldId id="270" r:id="rId10"/>
    <p:sldId id="264" r:id="rId11"/>
    <p:sldId id="265" r:id="rId12"/>
  </p:sldIdLst>
  <p:sldSz cx="18288000" cy="10287000"/>
  <p:notesSz cx="6858000" cy="9144000"/>
  <p:embeddedFontLst>
    <p:embeddedFont>
      <p:font typeface="Agrandir Wide" panose="020B0604020202020204" charset="0"/>
      <p:regular r:id="rId14"/>
    </p:embeddedFont>
    <p:embeddedFont>
      <p:font typeface="Agrandir Wide Bold" panose="020B0604020202020204" charset="0"/>
      <p:regular r:id="rId15"/>
    </p:embeddedFont>
    <p:embeddedFont>
      <p:font typeface="Garet" panose="020B0604020202020204" charset="0"/>
      <p:regular r:id="rId16"/>
    </p:embeddedFont>
    <p:embeddedFont>
      <p:font typeface="Garet Bold" panose="020B0604020202020204" charset="0"/>
      <p:regular r:id="rId17"/>
    </p:embeddedFont>
    <p:embeddedFont>
      <p:font typeface="Garet Light" panose="020B0604020202020204" charset="0"/>
      <p:regular r:id="rId18"/>
    </p:embeddedFont>
    <p:embeddedFont>
      <p:font typeface="Hatton" panose="020B0604020202020204" charset="0"/>
      <p:regular r:id="rId19"/>
    </p:embeddedFont>
    <p:embeddedFont>
      <p:font typeface="Hatton Ultra-Bold" panose="020B0604020202020204" charset="0"/>
      <p:regular r:id="rId20"/>
    </p:embeddedFont>
    <p:embeddedFont>
      <p:font typeface="Rockwell" panose="02060603020205020403" pitchFamily="18" charset="0"/>
      <p:regular r:id="rId21"/>
      <p:bold r:id="rId22"/>
      <p:italic r:id="rId23"/>
      <p:boldItalic r:id="rId24"/>
    </p:embeddedFont>
    <p:embeddedFont>
      <p:font typeface="Rockwell Condensed" panose="02060603050405020104" pitchFamily="18" charset="0"/>
      <p:regular r:id="rId25"/>
      <p:bold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22" autoAdjust="0"/>
  </p:normalViewPr>
  <p:slideViewPr>
    <p:cSldViewPr>
      <p:cViewPr varScale="1">
        <p:scale>
          <a:sx n="52" d="100"/>
          <a:sy n="52" d="100"/>
        </p:scale>
        <p:origin x="8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Count of Restaurant ID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Sheet1!$B$2:$B$10</c:f>
              <c:numCache>
                <c:formatCode>General</c:formatCode>
                <c:ptCount val="9"/>
                <c:pt idx="0">
                  <c:v>1080</c:v>
                </c:pt>
                <c:pt idx="1">
                  <c:v>1098</c:v>
                </c:pt>
                <c:pt idx="2">
                  <c:v>1022</c:v>
                </c:pt>
                <c:pt idx="3">
                  <c:v>1061</c:v>
                </c:pt>
                <c:pt idx="4">
                  <c:v>1051</c:v>
                </c:pt>
                <c:pt idx="5">
                  <c:v>1024</c:v>
                </c:pt>
                <c:pt idx="6">
                  <c:v>1027</c:v>
                </c:pt>
                <c:pt idx="7">
                  <c:v>1086</c:v>
                </c:pt>
                <c:pt idx="8">
                  <c:v>1102</c:v>
                </c:pt>
              </c:numCache>
            </c:numRef>
          </c:val>
          <c:extLst>
            <c:ext xmlns:c16="http://schemas.microsoft.com/office/drawing/2014/chart" uri="{C3380CC4-5D6E-409C-BE32-E72D297353CC}">
              <c16:uniqueId val="{00000000-3773-4852-B002-9AD3781EC6EB}"/>
            </c:ext>
          </c:extLst>
        </c:ser>
        <c:dLbls>
          <c:showLegendKey val="0"/>
          <c:showVal val="0"/>
          <c:showCatName val="0"/>
          <c:showSerName val="0"/>
          <c:showPercent val="0"/>
          <c:showBubbleSize val="0"/>
        </c:dLbls>
        <c:gapWidth val="219"/>
        <c:overlap val="-27"/>
        <c:axId val="1605724671"/>
        <c:axId val="1605725631"/>
      </c:barChart>
      <c:catAx>
        <c:axId val="1605724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5725631"/>
        <c:crosses val="autoZero"/>
        <c:auto val="1"/>
        <c:lblAlgn val="ctr"/>
        <c:lblOffset val="100"/>
        <c:noMultiLvlLbl val="0"/>
      </c:catAx>
      <c:valAx>
        <c:axId val="1605725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57246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Count of Restaurant ID</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F75-455F-9D6A-86639DE5348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F75-455F-9D6A-86639DE5348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F75-455F-9D6A-86639DE5348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F75-455F-9D6A-86639DE53481}"/>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3F75-455F-9D6A-86639DE5348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&gt;1000</c:v>
                </c:pt>
                <c:pt idx="1">
                  <c:v>0-100</c:v>
                </c:pt>
                <c:pt idx="2">
                  <c:v>100-250</c:v>
                </c:pt>
                <c:pt idx="3">
                  <c:v>250-500</c:v>
                </c:pt>
                <c:pt idx="4">
                  <c:v>500-1000</c:v>
                </c:pt>
              </c:strCache>
            </c:strRef>
          </c:cat>
          <c:val>
            <c:numRef>
              <c:f>Sheet1!$B$2:$B$6</c:f>
              <c:numCache>
                <c:formatCode>General</c:formatCode>
                <c:ptCount val="5"/>
                <c:pt idx="0">
                  <c:v>335</c:v>
                </c:pt>
                <c:pt idx="1">
                  <c:v>167</c:v>
                </c:pt>
                <c:pt idx="2">
                  <c:v>345</c:v>
                </c:pt>
                <c:pt idx="3">
                  <c:v>755</c:v>
                </c:pt>
                <c:pt idx="4">
                  <c:v>727</c:v>
                </c:pt>
              </c:numCache>
            </c:numRef>
          </c:val>
          <c:extLst>
            <c:ext xmlns:c16="http://schemas.microsoft.com/office/drawing/2014/chart" uri="{C3380CC4-5D6E-409C-BE32-E72D297353CC}">
              <c16:uniqueId val="{00000000-9D80-4207-A3F8-8B745A8979F6}"/>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9C58ED-3E2E-4DCA-BEF5-8C73658F33CB}" type="datetimeFigureOut">
              <a:rPr lang="en-IN" smtClean="0"/>
              <a:t>17-03-2025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7F43D-FDA2-4558-9CB9-96FC187C808E}" type="slidenum">
              <a:rPr lang="en-IN" smtClean="0"/>
              <a:t>‹#›</a:t>
            </a:fld>
            <a:endParaRPr lang="en-IN"/>
          </a:p>
        </p:txBody>
      </p:sp>
    </p:spTree>
    <p:extLst>
      <p:ext uri="{BB962C8B-B14F-4D97-AF65-F5344CB8AC3E}">
        <p14:creationId xmlns:p14="http://schemas.microsoft.com/office/powerpoint/2010/main" val="1039405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81251" y="2020420"/>
            <a:ext cx="15334488" cy="12102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81251" y="6449545"/>
            <a:ext cx="15334488" cy="12102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81251" y="2227169"/>
            <a:ext cx="15334488" cy="41148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14473823" y="6103385"/>
            <a:ext cx="1621356" cy="1621353"/>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577340" y="2148335"/>
            <a:ext cx="14950440" cy="4553712"/>
          </a:xfrm>
        </p:spPr>
        <p:txBody>
          <a:bodyPr anchor="ctr">
            <a:noAutofit/>
          </a:bodyPr>
          <a:lstStyle>
            <a:lvl1pPr algn="l">
              <a:lnSpc>
                <a:spcPct val="80000"/>
              </a:lnSpc>
              <a:defRPr sz="144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604772" y="6583680"/>
            <a:ext cx="11836908" cy="1604772"/>
          </a:xfrm>
        </p:spPr>
        <p:txBody>
          <a:bodyPr>
            <a:normAutofit/>
          </a:bodyPr>
          <a:lstStyle>
            <a:lvl1pPr marL="0" indent="0" algn="l">
              <a:buNone/>
              <a:defRPr sz="3300">
                <a:solidFill>
                  <a:schemeClr val="tx1"/>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3/8/2025</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4389100" y="6434001"/>
            <a:ext cx="1790802" cy="960120"/>
          </a:xfrm>
        </p:spPr>
        <p:txBody>
          <a:bodyPr/>
          <a:lstStyle>
            <a:lvl1pPr>
              <a:defRPr sz="42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44135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3/8/2025</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170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800100"/>
            <a:ext cx="3829050" cy="8458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0200" y="800100"/>
            <a:ext cx="11258550" cy="845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3/8/2025</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06591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3/8/2025</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42579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7376984"/>
            <a:ext cx="18288000" cy="291001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250692" y="1837944"/>
            <a:ext cx="13921740" cy="5280660"/>
          </a:xfrm>
        </p:spPr>
        <p:txBody>
          <a:bodyPr anchor="ctr">
            <a:normAutofit/>
          </a:bodyPr>
          <a:lstStyle>
            <a:lvl1pPr>
              <a:lnSpc>
                <a:spcPct val="80000"/>
              </a:lnSpc>
              <a:defRPr sz="12000" b="0"/>
            </a:lvl1pPr>
          </a:lstStyle>
          <a:p>
            <a:r>
              <a:rPr lang="en-US"/>
              <a:t>Click to edit Master title style</a:t>
            </a:r>
            <a:endParaRPr lang="en-US" dirty="0"/>
          </a:p>
        </p:txBody>
      </p:sp>
      <p:sp>
        <p:nvSpPr>
          <p:cNvPr id="3" name="Text Placeholder 2"/>
          <p:cNvSpPr>
            <a:spLocks noGrp="1"/>
          </p:cNvSpPr>
          <p:nvPr>
            <p:ph type="body" idx="1"/>
          </p:nvPr>
        </p:nvSpPr>
        <p:spPr>
          <a:xfrm>
            <a:off x="3248661" y="7530084"/>
            <a:ext cx="13578840" cy="1600200"/>
          </a:xfrm>
        </p:spPr>
        <p:txBody>
          <a:bodyPr anchor="t">
            <a:normAutofit/>
          </a:bodyPr>
          <a:lstStyle>
            <a:lvl1pPr marL="0" indent="0">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2890501" y="9409177"/>
            <a:ext cx="3966464" cy="547688"/>
          </a:xfrm>
        </p:spPr>
        <p:txBody>
          <a:bodyPr/>
          <a:lstStyle/>
          <a:p>
            <a:r>
              <a:rPr lang="en-US"/>
              <a:t>3/8/2025</a:t>
            </a:r>
          </a:p>
        </p:txBody>
      </p:sp>
      <p:sp>
        <p:nvSpPr>
          <p:cNvPr id="5" name="Footer Placeholder 4"/>
          <p:cNvSpPr>
            <a:spLocks noGrp="1"/>
          </p:cNvSpPr>
          <p:nvPr>
            <p:ph type="ftr" sz="quarter" idx="11"/>
          </p:nvPr>
        </p:nvSpPr>
        <p:spPr>
          <a:xfrm>
            <a:off x="3274062" y="9409177"/>
            <a:ext cx="9491472" cy="547688"/>
          </a:xfrm>
        </p:spPr>
        <p:txBody>
          <a:bodyPr/>
          <a:lstStyle/>
          <a:p>
            <a:endParaRPr lang="en-US"/>
          </a:p>
        </p:txBody>
      </p:sp>
      <p:grpSp>
        <p:nvGrpSpPr>
          <p:cNvPr id="8" name="Group 7"/>
          <p:cNvGrpSpPr/>
          <p:nvPr/>
        </p:nvGrpSpPr>
        <p:grpSpPr>
          <a:xfrm>
            <a:off x="1346099" y="3488772"/>
            <a:ext cx="1621356" cy="1621353"/>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1265553" y="3759200"/>
            <a:ext cx="1782447" cy="1080498"/>
          </a:xfrm>
        </p:spPr>
        <p:txBody>
          <a:bodyPr/>
          <a:lstStyle>
            <a:lvl1pPr>
              <a:defRPr sz="42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43220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04772" y="3291840"/>
            <a:ext cx="7132320" cy="5966460"/>
          </a:xfrm>
        </p:spPr>
        <p:txBody>
          <a:bodyPr/>
          <a:lstStyle>
            <a:lvl1pPr>
              <a:defRPr sz="3000"/>
            </a:lvl1pPr>
            <a:lvl2pPr>
              <a:defRPr sz="27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46336" y="3291840"/>
            <a:ext cx="7132320" cy="5966460"/>
          </a:xfrm>
        </p:spPr>
        <p:txBody>
          <a:bodyPr/>
          <a:lstStyle>
            <a:lvl1pPr>
              <a:defRPr sz="3000"/>
            </a:lvl1pPr>
            <a:lvl2pPr>
              <a:defRPr sz="27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3/8/2025</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36629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600200" y="3072384"/>
            <a:ext cx="7132320" cy="960120"/>
          </a:xfrm>
        </p:spPr>
        <p:txBody>
          <a:bodyPr anchor="ctr">
            <a:normAutofit/>
          </a:bodyPr>
          <a:lstStyle>
            <a:lvl1pPr marL="0" indent="0">
              <a:buNone/>
              <a:defRPr sz="3000" b="1">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04772" y="4114800"/>
            <a:ext cx="7132320" cy="4937760"/>
          </a:xfrm>
        </p:spPr>
        <p:txBody>
          <a:bodyPr/>
          <a:lstStyle>
            <a:lvl1pPr>
              <a:defRPr sz="3000"/>
            </a:lvl1pPr>
            <a:lvl2pPr>
              <a:defRPr sz="27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546336" y="3072384"/>
            <a:ext cx="7132320" cy="960120"/>
          </a:xfrm>
        </p:spPr>
        <p:txBody>
          <a:bodyPr anchor="ctr">
            <a:normAutofit/>
          </a:bodyPr>
          <a:lstStyle>
            <a:lvl1pPr marL="0" indent="0">
              <a:buNone/>
              <a:defRPr sz="3000" b="1">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546336" y="4114800"/>
            <a:ext cx="7132320" cy="4937760"/>
          </a:xfrm>
        </p:spPr>
        <p:txBody>
          <a:bodyPr/>
          <a:lstStyle>
            <a:lvl1pPr>
              <a:defRPr sz="3000"/>
            </a:lvl1pPr>
            <a:lvl2pPr>
              <a:defRPr sz="27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3/8/2025</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8849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3/8/2025</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05926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3/8/2025</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2617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2455611" y="1"/>
            <a:ext cx="5832389" cy="10286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824460" y="1028700"/>
            <a:ext cx="4800600" cy="2606040"/>
          </a:xfrm>
        </p:spPr>
        <p:txBody>
          <a:bodyPr anchor="b">
            <a:norm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1257300" y="1028700"/>
            <a:ext cx="10067544" cy="7530084"/>
          </a:xfrm>
        </p:spPr>
        <p:txBody>
          <a:bodyPr/>
          <a:lstStyle>
            <a:lvl1pPr>
              <a:defRPr sz="3000"/>
            </a:lvl1pPr>
            <a:lvl2pPr>
              <a:defRPr sz="27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824460" y="3634740"/>
            <a:ext cx="4800600" cy="4937760"/>
          </a:xfrm>
        </p:spPr>
        <p:txBody>
          <a:bodyPr>
            <a:normAutofit/>
          </a:bodyPr>
          <a:lstStyle>
            <a:lvl1pPr marL="0" indent="0">
              <a:lnSpc>
                <a:spcPct val="100000"/>
              </a:lnSpc>
              <a:spcBef>
                <a:spcPts val="1500"/>
              </a:spcBef>
              <a:buNone/>
              <a:defRPr sz="2100">
                <a:solidFill>
                  <a:schemeClr val="accent1">
                    <a:lumMod val="75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3/8/2025</a:t>
            </a:r>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7102588" y="9344522"/>
            <a:ext cx="685800" cy="6858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2628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2455611" y="1"/>
            <a:ext cx="5832389" cy="10286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824460" y="1028700"/>
            <a:ext cx="4800600" cy="2606040"/>
          </a:xfrm>
        </p:spPr>
        <p:txBody>
          <a:bodyPr anchor="b">
            <a:normAutofit/>
          </a:bodyPr>
          <a:lstStyle>
            <a:lvl1pPr>
              <a:defRPr sz="48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455610" cy="10287000"/>
          </a:xfrm>
          <a:solidFill>
            <a:schemeClr val="tx2">
              <a:lumMod val="20000"/>
              <a:lumOff val="80000"/>
            </a:schemeClr>
          </a:solidFill>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824460" y="3634740"/>
            <a:ext cx="4800600" cy="4937760"/>
          </a:xfrm>
        </p:spPr>
        <p:txBody>
          <a:bodyPr>
            <a:normAutofit/>
          </a:bodyPr>
          <a:lstStyle>
            <a:lvl1pPr marL="0" indent="0">
              <a:lnSpc>
                <a:spcPct val="100000"/>
              </a:lnSpc>
              <a:spcBef>
                <a:spcPts val="1500"/>
              </a:spcBef>
              <a:buNone/>
              <a:defRPr sz="2100">
                <a:solidFill>
                  <a:schemeClr val="accent1">
                    <a:lumMod val="75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3/8/2025</a:t>
            </a:r>
          </a:p>
        </p:txBody>
      </p:sp>
      <p:grpSp>
        <p:nvGrpSpPr>
          <p:cNvPr id="8" name="Group 7"/>
          <p:cNvGrpSpPr>
            <a:grpSpLocks noChangeAspect="1"/>
          </p:cNvGrpSpPr>
          <p:nvPr/>
        </p:nvGrpSpPr>
        <p:grpSpPr>
          <a:xfrm>
            <a:off x="17102588" y="9344522"/>
            <a:ext cx="685800" cy="6858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06484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4772" y="726948"/>
            <a:ext cx="15087600" cy="24140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4772" y="3182112"/>
            <a:ext cx="15087600" cy="60761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946636" y="9409177"/>
            <a:ext cx="4910328" cy="547688"/>
          </a:xfrm>
          <a:prstGeom prst="rect">
            <a:avLst/>
          </a:prstGeom>
        </p:spPr>
        <p:txBody>
          <a:bodyPr vert="horz" lIns="91440" tIns="45720" rIns="91440" bIns="45720" rtlCol="0" anchor="ctr"/>
          <a:lstStyle>
            <a:lvl1pPr algn="r">
              <a:defRPr sz="1650">
                <a:solidFill>
                  <a:schemeClr val="tx2"/>
                </a:solidFill>
              </a:defRPr>
            </a:lvl1pPr>
          </a:lstStyle>
          <a:p>
            <a:r>
              <a:rPr lang="en-US"/>
              <a:t>3/8/2025</a:t>
            </a:r>
          </a:p>
        </p:txBody>
      </p:sp>
      <p:sp>
        <p:nvSpPr>
          <p:cNvPr id="5" name="Footer Placeholder 4"/>
          <p:cNvSpPr>
            <a:spLocks noGrp="1"/>
          </p:cNvSpPr>
          <p:nvPr>
            <p:ph type="ftr" sz="quarter" idx="3"/>
          </p:nvPr>
        </p:nvSpPr>
        <p:spPr>
          <a:xfrm>
            <a:off x="1632204" y="9409177"/>
            <a:ext cx="9491472" cy="547688"/>
          </a:xfrm>
          <a:prstGeom prst="rect">
            <a:avLst/>
          </a:prstGeom>
        </p:spPr>
        <p:txBody>
          <a:bodyPr vert="horz" lIns="91440" tIns="45720" rIns="91440" bIns="45720" rtlCol="0" anchor="ctr"/>
          <a:lstStyle>
            <a:lvl1pPr algn="l">
              <a:defRPr sz="1650">
                <a:solidFill>
                  <a:schemeClr val="tx2"/>
                </a:solidFill>
              </a:defRPr>
            </a:lvl1pPr>
          </a:lstStyle>
          <a:p>
            <a:endParaRPr lang="en-US"/>
          </a:p>
        </p:txBody>
      </p:sp>
      <p:grpSp>
        <p:nvGrpSpPr>
          <p:cNvPr id="7" name="Group 6"/>
          <p:cNvGrpSpPr>
            <a:grpSpLocks noChangeAspect="1"/>
          </p:cNvGrpSpPr>
          <p:nvPr/>
        </p:nvGrpSpPr>
        <p:grpSpPr>
          <a:xfrm>
            <a:off x="17102588" y="9344522"/>
            <a:ext cx="685800" cy="6858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6966692" y="9409177"/>
            <a:ext cx="960120" cy="547688"/>
          </a:xfrm>
          <a:prstGeom prst="rect">
            <a:avLst/>
          </a:prstGeom>
        </p:spPr>
        <p:txBody>
          <a:bodyPr vert="horz" lIns="91440" tIns="45720" rIns="91440" bIns="45720" rtlCol="0" anchor="ctr"/>
          <a:lstStyle>
            <a:lvl1pPr algn="ctr">
              <a:defRPr sz="2100" b="1">
                <a:solidFill>
                  <a:srgbClr val="FFFFFF"/>
                </a:solidFill>
                <a:latin typeface="+mj-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67483499"/>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p:txStyles>
    <p:titleStyle>
      <a:lvl1pPr algn="l" defTabSz="1371600" rtl="0" eaLnBrk="1" latinLnBrk="0" hangingPunct="1">
        <a:lnSpc>
          <a:spcPct val="90000"/>
        </a:lnSpc>
        <a:spcBef>
          <a:spcPct val="0"/>
        </a:spcBef>
        <a:buNone/>
        <a:defRPr sz="81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274320" indent="-274320" algn="l" defTabSz="1371600" rtl="0" eaLnBrk="1" latinLnBrk="0" hangingPunct="1">
        <a:lnSpc>
          <a:spcPct val="90000"/>
        </a:lnSpc>
        <a:spcBef>
          <a:spcPts val="1800"/>
        </a:spcBef>
        <a:buClr>
          <a:schemeClr val="accent1">
            <a:lumMod val="75000"/>
          </a:schemeClr>
        </a:buClr>
        <a:buSzPct val="85000"/>
        <a:buFont typeface="Wingdings" pitchFamily="2" charset="2"/>
        <a:buChar char="§"/>
        <a:defRPr sz="3000" kern="1200">
          <a:solidFill>
            <a:schemeClr val="tx1"/>
          </a:solidFill>
          <a:latin typeface="+mn-lt"/>
          <a:ea typeface="+mn-ea"/>
          <a:cs typeface="+mn-cs"/>
        </a:defRPr>
      </a:lvl1pPr>
      <a:lvl2pPr marL="685800" indent="-274320" algn="l" defTabSz="1371600" rtl="0" eaLnBrk="1" latinLnBrk="0" hangingPunct="1">
        <a:lnSpc>
          <a:spcPct val="90000"/>
        </a:lnSpc>
        <a:spcBef>
          <a:spcPts val="600"/>
        </a:spcBef>
        <a:spcAft>
          <a:spcPts val="300"/>
        </a:spcAft>
        <a:buClr>
          <a:schemeClr val="accent1">
            <a:lumMod val="75000"/>
          </a:schemeClr>
        </a:buClr>
        <a:buSzPct val="85000"/>
        <a:buFont typeface="Wingdings" pitchFamily="2" charset="2"/>
        <a:buChar char="§"/>
        <a:defRPr sz="2700" kern="1200">
          <a:solidFill>
            <a:schemeClr val="tx1"/>
          </a:solidFill>
          <a:latin typeface="+mn-lt"/>
          <a:ea typeface="+mn-ea"/>
          <a:cs typeface="+mn-cs"/>
        </a:defRPr>
      </a:lvl2pPr>
      <a:lvl3pPr marL="1097280" indent="-274320" algn="l" defTabSz="1371600" rtl="0" eaLnBrk="1" latinLnBrk="0" hangingPunct="1">
        <a:lnSpc>
          <a:spcPct val="90000"/>
        </a:lnSpc>
        <a:spcBef>
          <a:spcPts val="600"/>
        </a:spcBef>
        <a:spcAft>
          <a:spcPts val="3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3pPr>
      <a:lvl4pPr marL="1508760" indent="-274320" algn="l" defTabSz="1371600" rtl="0" eaLnBrk="1" latinLnBrk="0" hangingPunct="1">
        <a:lnSpc>
          <a:spcPct val="90000"/>
        </a:lnSpc>
        <a:spcBef>
          <a:spcPts val="600"/>
        </a:spcBef>
        <a:spcAft>
          <a:spcPts val="3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4pPr>
      <a:lvl5pPr marL="1920240" indent="-274320" algn="l" defTabSz="1371600" rtl="0" eaLnBrk="1" latinLnBrk="0" hangingPunct="1">
        <a:lnSpc>
          <a:spcPct val="90000"/>
        </a:lnSpc>
        <a:spcBef>
          <a:spcPts val="600"/>
        </a:spcBef>
        <a:spcAft>
          <a:spcPts val="3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5pPr>
      <a:lvl6pPr marL="2400000" indent="-342900" algn="l" defTabSz="1371600" rtl="0" eaLnBrk="1" latinLnBrk="0" hangingPunct="1">
        <a:lnSpc>
          <a:spcPct val="90000"/>
        </a:lnSpc>
        <a:spcBef>
          <a:spcPts val="600"/>
        </a:spcBef>
        <a:spcAft>
          <a:spcPts val="3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6pPr>
      <a:lvl7pPr marL="2850000" indent="-342900" algn="l" defTabSz="1371600" rtl="0" eaLnBrk="1" latinLnBrk="0" hangingPunct="1">
        <a:lnSpc>
          <a:spcPct val="90000"/>
        </a:lnSpc>
        <a:spcBef>
          <a:spcPts val="600"/>
        </a:spcBef>
        <a:spcAft>
          <a:spcPts val="3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7pPr>
      <a:lvl8pPr marL="3300000" indent="-342900" algn="l" defTabSz="1371600" rtl="0" eaLnBrk="1" latinLnBrk="0" hangingPunct="1">
        <a:lnSpc>
          <a:spcPct val="90000"/>
        </a:lnSpc>
        <a:spcBef>
          <a:spcPts val="600"/>
        </a:spcBef>
        <a:spcAft>
          <a:spcPts val="3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8pPr>
      <a:lvl9pPr marL="3750000" indent="-342900" algn="l" defTabSz="1371600" rtl="0" eaLnBrk="1" latinLnBrk="0" hangingPunct="1">
        <a:lnSpc>
          <a:spcPct val="90000"/>
        </a:lnSpc>
        <a:spcBef>
          <a:spcPts val="600"/>
        </a:spcBef>
        <a:spcAft>
          <a:spcPts val="3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hyperlink" Target="https://www.instagram.com/zomato/" TargetMode="External"/><Relationship Id="rId2" Type="http://schemas.openxmlformats.org/officeDocument/2006/relationships/hyperlink" Target="https://www.zomato.com/" TargetMode="Externa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80971" y="514359"/>
            <a:ext cx="4514759" cy="9258282"/>
            <a:chOff x="0" y="0"/>
            <a:chExt cx="1189072" cy="2438395"/>
          </a:xfrm>
        </p:grpSpPr>
        <p:sp>
          <p:nvSpPr>
            <p:cNvPr id="3" name="Freeform 3"/>
            <p:cNvSpPr/>
            <p:nvPr/>
          </p:nvSpPr>
          <p:spPr>
            <a:xfrm>
              <a:off x="0" y="0"/>
              <a:ext cx="1189072" cy="2438395"/>
            </a:xfrm>
            <a:custGeom>
              <a:avLst/>
              <a:gdLst/>
              <a:ahLst/>
              <a:cxnLst/>
              <a:rect l="l" t="t" r="r" b="b"/>
              <a:pathLst>
                <a:path w="1189072" h="2438395">
                  <a:moveTo>
                    <a:pt x="0" y="0"/>
                  </a:moveTo>
                  <a:lnTo>
                    <a:pt x="1189072" y="0"/>
                  </a:lnTo>
                  <a:lnTo>
                    <a:pt x="1189072" y="2438395"/>
                  </a:lnTo>
                  <a:lnTo>
                    <a:pt x="0" y="2438395"/>
                  </a:lnTo>
                  <a:close/>
                </a:path>
              </a:pathLst>
            </a:custGeom>
            <a:solidFill>
              <a:srgbClr val="C86131"/>
            </a:solidFill>
          </p:spPr>
        </p:sp>
        <p:sp>
          <p:nvSpPr>
            <p:cNvPr id="4" name="TextBox 4"/>
            <p:cNvSpPr txBox="1"/>
            <p:nvPr/>
          </p:nvSpPr>
          <p:spPr>
            <a:xfrm>
              <a:off x="0" y="-38100"/>
              <a:ext cx="1189072" cy="247649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91816" y="1131378"/>
            <a:ext cx="7893068" cy="78930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81955" tIns="81955" rIns="81955" bIns="81955" rtlCol="0" anchor="ctr"/>
            <a:lstStyle/>
            <a:p>
              <a:pPr algn="ctr">
                <a:lnSpc>
                  <a:spcPts val="2659"/>
                </a:lnSpc>
                <a:spcBef>
                  <a:spcPct val="0"/>
                </a:spcBef>
              </a:pPr>
              <a:endParaRPr/>
            </a:p>
          </p:txBody>
        </p:sp>
      </p:grpSp>
      <p:grpSp>
        <p:nvGrpSpPr>
          <p:cNvPr id="8" name="Group 8"/>
          <p:cNvGrpSpPr/>
          <p:nvPr/>
        </p:nvGrpSpPr>
        <p:grpSpPr>
          <a:xfrm>
            <a:off x="1462204" y="1301766"/>
            <a:ext cx="7552293" cy="755229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0000"/>
            </a:solidFill>
          </p:spPr>
        </p:sp>
        <p:sp>
          <p:nvSpPr>
            <p:cNvPr id="10" name="TextBox 10"/>
            <p:cNvSpPr txBox="1"/>
            <p:nvPr/>
          </p:nvSpPr>
          <p:spPr>
            <a:xfrm>
              <a:off x="76200" y="38100"/>
              <a:ext cx="660400" cy="698500"/>
            </a:xfrm>
            <a:prstGeom prst="rect">
              <a:avLst/>
            </a:prstGeom>
          </p:spPr>
          <p:txBody>
            <a:bodyPr lIns="81955" tIns="81955" rIns="81955" bIns="81955" rtlCol="0" anchor="ctr"/>
            <a:lstStyle/>
            <a:p>
              <a:pPr algn="ctr">
                <a:lnSpc>
                  <a:spcPts val="2659"/>
                </a:lnSpc>
                <a:spcBef>
                  <a:spcPct val="0"/>
                </a:spcBef>
              </a:pPr>
              <a:endParaRPr/>
            </a:p>
          </p:txBody>
        </p:sp>
      </p:grpSp>
      <p:grpSp>
        <p:nvGrpSpPr>
          <p:cNvPr id="18" name="Group 18"/>
          <p:cNvGrpSpPr/>
          <p:nvPr/>
        </p:nvGrpSpPr>
        <p:grpSpPr>
          <a:xfrm>
            <a:off x="2980971" y="0"/>
            <a:ext cx="4514759" cy="361941"/>
            <a:chOff x="0" y="0"/>
            <a:chExt cx="1189072" cy="95326"/>
          </a:xfrm>
        </p:grpSpPr>
        <p:sp>
          <p:nvSpPr>
            <p:cNvPr id="19" name="Freeform 19"/>
            <p:cNvSpPr/>
            <p:nvPr/>
          </p:nvSpPr>
          <p:spPr>
            <a:xfrm>
              <a:off x="0" y="0"/>
              <a:ext cx="1189072" cy="95326"/>
            </a:xfrm>
            <a:custGeom>
              <a:avLst/>
              <a:gdLst/>
              <a:ahLst/>
              <a:cxnLst/>
              <a:rect l="l" t="t" r="r" b="b"/>
              <a:pathLst>
                <a:path w="1189072" h="95326">
                  <a:moveTo>
                    <a:pt x="0" y="0"/>
                  </a:moveTo>
                  <a:lnTo>
                    <a:pt x="1189072" y="0"/>
                  </a:lnTo>
                  <a:lnTo>
                    <a:pt x="1189072" y="95326"/>
                  </a:lnTo>
                  <a:lnTo>
                    <a:pt x="0" y="95326"/>
                  </a:lnTo>
                  <a:close/>
                </a:path>
              </a:pathLst>
            </a:custGeom>
            <a:solidFill>
              <a:srgbClr val="5A916A"/>
            </a:solidFill>
          </p:spPr>
        </p:sp>
        <p:sp>
          <p:nvSpPr>
            <p:cNvPr id="20" name="TextBox 20"/>
            <p:cNvSpPr txBox="1"/>
            <p:nvPr/>
          </p:nvSpPr>
          <p:spPr>
            <a:xfrm>
              <a:off x="0" y="-38100"/>
              <a:ext cx="1189072" cy="13342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2980971" y="9925059"/>
            <a:ext cx="4514759" cy="361941"/>
            <a:chOff x="0" y="0"/>
            <a:chExt cx="1189072" cy="95326"/>
          </a:xfrm>
        </p:grpSpPr>
        <p:sp>
          <p:nvSpPr>
            <p:cNvPr id="22" name="Freeform 22"/>
            <p:cNvSpPr/>
            <p:nvPr/>
          </p:nvSpPr>
          <p:spPr>
            <a:xfrm>
              <a:off x="0" y="0"/>
              <a:ext cx="1189072" cy="95326"/>
            </a:xfrm>
            <a:custGeom>
              <a:avLst/>
              <a:gdLst/>
              <a:ahLst/>
              <a:cxnLst/>
              <a:rect l="l" t="t" r="r" b="b"/>
              <a:pathLst>
                <a:path w="1189072" h="95326">
                  <a:moveTo>
                    <a:pt x="0" y="0"/>
                  </a:moveTo>
                  <a:lnTo>
                    <a:pt x="1189072" y="0"/>
                  </a:lnTo>
                  <a:lnTo>
                    <a:pt x="1189072" y="95326"/>
                  </a:lnTo>
                  <a:lnTo>
                    <a:pt x="0" y="95326"/>
                  </a:lnTo>
                  <a:close/>
                </a:path>
              </a:pathLst>
            </a:custGeom>
            <a:solidFill>
              <a:srgbClr val="5A916A"/>
            </a:solidFill>
          </p:spPr>
        </p:sp>
        <p:sp>
          <p:nvSpPr>
            <p:cNvPr id="23" name="TextBox 23"/>
            <p:cNvSpPr txBox="1"/>
            <p:nvPr/>
          </p:nvSpPr>
          <p:spPr>
            <a:xfrm>
              <a:off x="0" y="-38100"/>
              <a:ext cx="1189072" cy="133426"/>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14961592" y="8826601"/>
            <a:ext cx="1697667" cy="325755"/>
          </a:xfrm>
          <a:prstGeom prst="rect">
            <a:avLst/>
          </a:prstGeom>
        </p:spPr>
        <p:txBody>
          <a:bodyPr lIns="0" tIns="0" rIns="0" bIns="0" rtlCol="0" anchor="t">
            <a:spAutoFit/>
          </a:bodyPr>
          <a:lstStyle/>
          <a:p>
            <a:pPr algn="l">
              <a:lnSpc>
                <a:spcPts val="2520"/>
              </a:lnSpc>
            </a:pPr>
            <a:r>
              <a:rPr lang="en-US" sz="1800">
                <a:solidFill>
                  <a:srgbClr val="FFFFFF"/>
                </a:solidFill>
                <a:latin typeface="Hatton"/>
                <a:ea typeface="Hatton"/>
                <a:cs typeface="Hatton"/>
                <a:sym typeface="Hatton"/>
              </a:rPr>
              <a:t>Next Slide | 01</a:t>
            </a:r>
          </a:p>
        </p:txBody>
      </p:sp>
      <p:sp>
        <p:nvSpPr>
          <p:cNvPr id="25" name="TextBox 25"/>
          <p:cNvSpPr txBox="1"/>
          <p:nvPr/>
        </p:nvSpPr>
        <p:spPr>
          <a:xfrm>
            <a:off x="9767362" y="2497280"/>
            <a:ext cx="6350408" cy="2485680"/>
          </a:xfrm>
          <a:prstGeom prst="rect">
            <a:avLst/>
          </a:prstGeom>
          <a:ln>
            <a:solidFill>
              <a:schemeClr val="tx1">
                <a:lumMod val="85000"/>
                <a:lumOff val="15000"/>
              </a:schemeClr>
            </a:solidFill>
          </a:ln>
        </p:spPr>
        <p:txBody>
          <a:bodyPr wrap="square" lIns="0" tIns="0" rIns="0" bIns="0" rtlCol="0" anchor="t">
            <a:spAutoFit/>
          </a:bodyPr>
          <a:lstStyle/>
          <a:p>
            <a:pPr algn="ctr">
              <a:lnSpc>
                <a:spcPts val="10124"/>
              </a:lnSpc>
            </a:pPr>
            <a:r>
              <a:rPr lang="en-US" sz="7499" b="1" dirty="0">
                <a:solidFill>
                  <a:srgbClr val="C00000"/>
                </a:solidFill>
                <a:latin typeface="Hatton Ultra-Bold"/>
                <a:ea typeface="Hatton Ultra-Bold"/>
                <a:cs typeface="Hatton Ultra-Bold"/>
                <a:sym typeface="Hatton Ultra-Bold"/>
              </a:rPr>
              <a:t>Culinary Adventure</a:t>
            </a:r>
          </a:p>
        </p:txBody>
      </p:sp>
      <p:sp>
        <p:nvSpPr>
          <p:cNvPr id="26" name="TextBox 26"/>
          <p:cNvSpPr txBox="1"/>
          <p:nvPr/>
        </p:nvSpPr>
        <p:spPr>
          <a:xfrm>
            <a:off x="10524326" y="5555589"/>
            <a:ext cx="4484892" cy="424815"/>
          </a:xfrm>
          <a:prstGeom prst="rect">
            <a:avLst/>
          </a:prstGeom>
        </p:spPr>
        <p:txBody>
          <a:bodyPr lIns="0" tIns="0" rIns="0" bIns="0" rtlCol="0" anchor="t">
            <a:spAutoFit/>
          </a:bodyPr>
          <a:lstStyle/>
          <a:p>
            <a:pPr algn="l">
              <a:lnSpc>
                <a:spcPts val="3359"/>
              </a:lnSpc>
            </a:pPr>
            <a:r>
              <a:rPr lang="en-US" sz="2400" b="1">
                <a:solidFill>
                  <a:srgbClr val="000000"/>
                </a:solidFill>
                <a:latin typeface="Hatton Ultra-Bold"/>
                <a:ea typeface="Hatton Ultra-Bold"/>
                <a:cs typeface="Hatton Ultra-Bold"/>
                <a:sym typeface="Hatton Ultra-Bold"/>
              </a:rPr>
              <a:t>Food Presentation</a:t>
            </a:r>
          </a:p>
        </p:txBody>
      </p:sp>
      <p:sp>
        <p:nvSpPr>
          <p:cNvPr id="27" name="TextBox 27"/>
          <p:cNvSpPr txBox="1"/>
          <p:nvPr/>
        </p:nvSpPr>
        <p:spPr>
          <a:xfrm>
            <a:off x="10524326" y="6113242"/>
            <a:ext cx="6509687" cy="1118235"/>
          </a:xfrm>
          <a:prstGeom prst="rect">
            <a:avLst/>
          </a:prstGeom>
        </p:spPr>
        <p:txBody>
          <a:bodyPr lIns="0" tIns="0" rIns="0" bIns="0" rtlCol="0" anchor="t">
            <a:spAutoFit/>
          </a:bodyPr>
          <a:lstStyle/>
          <a:p>
            <a:pPr algn="just">
              <a:lnSpc>
                <a:spcPts val="2940"/>
              </a:lnSpc>
            </a:pPr>
            <a:r>
              <a:rPr lang="en-US" sz="2100" dirty="0">
                <a:solidFill>
                  <a:srgbClr val="545454"/>
                </a:solidFill>
                <a:latin typeface="Hatton"/>
                <a:ea typeface="Hatton"/>
                <a:cs typeface="Hatton"/>
                <a:sym typeface="Hatton"/>
              </a:rPr>
              <a:t>A journey to deliver </a:t>
            </a:r>
            <a:r>
              <a:rPr lang="en-US" sz="2100">
                <a:solidFill>
                  <a:srgbClr val="545454"/>
                </a:solidFill>
                <a:latin typeface="Hatton"/>
                <a:ea typeface="Hatton"/>
                <a:cs typeface="Hatton"/>
                <a:sym typeface="Hatton"/>
              </a:rPr>
              <a:t>a new </a:t>
            </a:r>
            <a:r>
              <a:rPr lang="en-US" sz="2100" dirty="0">
                <a:solidFill>
                  <a:srgbClr val="545454"/>
                </a:solidFill>
                <a:latin typeface="Hatton"/>
                <a:ea typeface="Hatton"/>
                <a:cs typeface="Hatton"/>
                <a:sym typeface="Hatton"/>
              </a:rPr>
              <a:t>mouth-watering flavors. Providing an experience exploring a variety of foods and beverages “. </a:t>
            </a:r>
            <a:r>
              <a:rPr lang="en-US" sz="2400" dirty="0">
                <a:solidFill>
                  <a:srgbClr val="C00000"/>
                </a:solidFill>
              </a:rPr>
              <a:t>"Never Have a Bad Meal."</a:t>
            </a:r>
            <a:endParaRPr lang="en-US" sz="2100" dirty="0">
              <a:solidFill>
                <a:srgbClr val="C00000"/>
              </a:solidFill>
              <a:latin typeface="Hatton"/>
              <a:ea typeface="Hatton"/>
              <a:cs typeface="Hatton"/>
              <a:sym typeface="Hatton"/>
            </a:endParaRPr>
          </a:p>
        </p:txBody>
      </p:sp>
      <p:sp>
        <p:nvSpPr>
          <p:cNvPr id="28" name="Freeform 28"/>
          <p:cNvSpPr/>
          <p:nvPr/>
        </p:nvSpPr>
        <p:spPr>
          <a:xfrm>
            <a:off x="9698912" y="8622254"/>
            <a:ext cx="3559888" cy="2761740"/>
          </a:xfrm>
          <a:custGeom>
            <a:avLst/>
            <a:gdLst/>
            <a:ahLst/>
            <a:cxnLst/>
            <a:rect l="l" t="t" r="r" b="b"/>
            <a:pathLst>
              <a:path w="2761740" h="2761740">
                <a:moveTo>
                  <a:pt x="0" y="0"/>
                </a:moveTo>
                <a:lnTo>
                  <a:pt x="2761741" y="0"/>
                </a:lnTo>
                <a:lnTo>
                  <a:pt x="2761741" y="2761741"/>
                </a:lnTo>
                <a:lnTo>
                  <a:pt x="0" y="2761741"/>
                </a:lnTo>
                <a:lnTo>
                  <a:pt x="0" y="0"/>
                </a:lnTo>
                <a:close/>
              </a:path>
            </a:pathLst>
          </a:custGeom>
          <a:blipFill>
            <a:blip r:embed="rId2">
              <a:alphaModFix amt="65000"/>
              <a:extLst>
                <a:ext uri="{96DAC541-7B7A-43D3-8B79-37D633B846F1}">
                  <asvg:svgBlip xmlns:asvg="http://schemas.microsoft.com/office/drawing/2016/SVG/main" r:embed="rId3"/>
                </a:ext>
              </a:extLst>
            </a:blip>
            <a:stretch>
              <a:fillRect/>
            </a:stretch>
          </a:blipFill>
        </p:spPr>
        <p:txBody>
          <a:bodyPr/>
          <a:lstStyle/>
          <a:p>
            <a:r>
              <a:rPr lang="en-IN" sz="3200" dirty="0">
                <a:solidFill>
                  <a:schemeClr val="accent1">
                    <a:lumMod val="75000"/>
                  </a:schemeClr>
                </a:solidFill>
              </a:rPr>
              <a:t>Presented By </a:t>
            </a:r>
          </a:p>
          <a:p>
            <a:r>
              <a:rPr lang="en-IN" sz="3200" dirty="0">
                <a:solidFill>
                  <a:schemeClr val="accent1">
                    <a:lumMod val="75000"/>
                  </a:schemeClr>
                </a:solidFill>
              </a:rPr>
              <a:t>Anuja Shrivastava</a:t>
            </a:r>
          </a:p>
        </p:txBody>
      </p:sp>
      <p:sp>
        <p:nvSpPr>
          <p:cNvPr id="29" name="Freeform 29"/>
          <p:cNvSpPr/>
          <p:nvPr/>
        </p:nvSpPr>
        <p:spPr>
          <a:xfrm>
            <a:off x="13419935" y="-1014275"/>
            <a:ext cx="2390491" cy="2390491"/>
          </a:xfrm>
          <a:custGeom>
            <a:avLst/>
            <a:gdLst/>
            <a:ahLst/>
            <a:cxnLst/>
            <a:rect l="l" t="t" r="r" b="b"/>
            <a:pathLst>
              <a:path w="2390491" h="2390491">
                <a:moveTo>
                  <a:pt x="0" y="0"/>
                </a:moveTo>
                <a:lnTo>
                  <a:pt x="2390491" y="0"/>
                </a:lnTo>
                <a:lnTo>
                  <a:pt x="2390491" y="2390491"/>
                </a:lnTo>
                <a:lnTo>
                  <a:pt x="0" y="2390491"/>
                </a:lnTo>
                <a:lnTo>
                  <a:pt x="0" y="0"/>
                </a:lnTo>
                <a:close/>
              </a:path>
            </a:pathLst>
          </a:custGeom>
          <a:blipFill>
            <a:blip r:embed="rId2">
              <a:alphaModFix amt="65000"/>
              <a:extLst>
                <a:ext uri="{96DAC541-7B7A-43D3-8B79-37D633B846F1}">
                  <asvg:svgBlip xmlns:asvg="http://schemas.microsoft.com/office/drawing/2016/SVG/main" r:embed="rId3"/>
                </a:ext>
              </a:extLst>
            </a:blip>
            <a:stretch>
              <a:fillRect/>
            </a:stretch>
          </a:blipFill>
        </p:spPr>
      </p:sp>
      <p:pic>
        <p:nvPicPr>
          <p:cNvPr id="31" name="Picture 30">
            <a:extLst>
              <a:ext uri="{FF2B5EF4-FFF2-40B4-BE49-F238E27FC236}">
                <a16:creationId xmlns:a16="http://schemas.microsoft.com/office/drawing/2014/main" id="{B3B5D0C0-752F-D019-5515-E310648E6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546" y="2888226"/>
            <a:ext cx="6162144" cy="4236474"/>
          </a:xfrm>
          <a:prstGeom prst="rect">
            <a:avLst/>
          </a:prstGeom>
        </p:spPr>
      </p:pic>
      <p:sp>
        <p:nvSpPr>
          <p:cNvPr id="13" name="Date Placeholder 12">
            <a:extLst>
              <a:ext uri="{FF2B5EF4-FFF2-40B4-BE49-F238E27FC236}">
                <a16:creationId xmlns:a16="http://schemas.microsoft.com/office/drawing/2014/main" id="{7BC7E497-EE43-0B59-14DC-425BF48BE8B2}"/>
              </a:ext>
            </a:extLst>
          </p:cNvPr>
          <p:cNvSpPr>
            <a:spLocks noGrp="1"/>
          </p:cNvSpPr>
          <p:nvPr>
            <p:ph type="dt" sz="half" idx="10"/>
          </p:nvPr>
        </p:nvSpPr>
        <p:spPr/>
        <p:txBody>
          <a:bodyPr/>
          <a:lstStyle/>
          <a:p>
            <a:r>
              <a:rPr lang="en-US"/>
              <a:t>3/8/2025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000" b="-10000"/>
            </a:stretch>
          </a:blipFill>
        </p:spPr>
      </p:sp>
      <p:sp>
        <p:nvSpPr>
          <p:cNvPr id="3" name="Freeform 3"/>
          <p:cNvSpPr/>
          <p:nvPr/>
        </p:nvSpPr>
        <p:spPr>
          <a:xfrm rot="400576">
            <a:off x="7123257" y="2890502"/>
            <a:ext cx="1324410" cy="821134"/>
          </a:xfrm>
          <a:custGeom>
            <a:avLst/>
            <a:gdLst/>
            <a:ahLst/>
            <a:cxnLst/>
            <a:rect l="l" t="t" r="r" b="b"/>
            <a:pathLst>
              <a:path w="1324410" h="821134">
                <a:moveTo>
                  <a:pt x="0" y="0"/>
                </a:moveTo>
                <a:lnTo>
                  <a:pt x="1324410" y="0"/>
                </a:lnTo>
                <a:lnTo>
                  <a:pt x="1324410" y="821134"/>
                </a:lnTo>
                <a:lnTo>
                  <a:pt x="0" y="8211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904256" y="2816298"/>
            <a:ext cx="12479487" cy="5382746"/>
            <a:chOff x="0" y="0"/>
            <a:chExt cx="3286779" cy="1417678"/>
          </a:xfrm>
          <a:solidFill>
            <a:srgbClr val="C00000"/>
          </a:solidFill>
        </p:grpSpPr>
        <p:sp>
          <p:nvSpPr>
            <p:cNvPr id="8" name="Freeform 8"/>
            <p:cNvSpPr/>
            <p:nvPr/>
          </p:nvSpPr>
          <p:spPr>
            <a:xfrm>
              <a:off x="0" y="0"/>
              <a:ext cx="3286778" cy="1417678"/>
            </a:xfrm>
            <a:custGeom>
              <a:avLst/>
              <a:gdLst/>
              <a:ahLst/>
              <a:cxnLst/>
              <a:rect l="l" t="t" r="r" b="b"/>
              <a:pathLst>
                <a:path w="3286778" h="1417678">
                  <a:moveTo>
                    <a:pt x="31639" y="0"/>
                  </a:moveTo>
                  <a:lnTo>
                    <a:pt x="3255140" y="0"/>
                  </a:lnTo>
                  <a:cubicBezTo>
                    <a:pt x="3263531" y="0"/>
                    <a:pt x="3271578" y="3333"/>
                    <a:pt x="3277512" y="9267"/>
                  </a:cubicBezTo>
                  <a:cubicBezTo>
                    <a:pt x="3283445" y="15200"/>
                    <a:pt x="3286778" y="23248"/>
                    <a:pt x="3286778" y="31639"/>
                  </a:cubicBezTo>
                  <a:lnTo>
                    <a:pt x="3286778" y="1386039"/>
                  </a:lnTo>
                  <a:cubicBezTo>
                    <a:pt x="3286778" y="1403513"/>
                    <a:pt x="3272613" y="1417678"/>
                    <a:pt x="3255140" y="1417678"/>
                  </a:cubicBezTo>
                  <a:lnTo>
                    <a:pt x="31639" y="1417678"/>
                  </a:lnTo>
                  <a:cubicBezTo>
                    <a:pt x="14165" y="1417678"/>
                    <a:pt x="0" y="1403513"/>
                    <a:pt x="0" y="1386039"/>
                  </a:cubicBezTo>
                  <a:lnTo>
                    <a:pt x="0" y="31639"/>
                  </a:lnTo>
                  <a:cubicBezTo>
                    <a:pt x="0" y="14165"/>
                    <a:pt x="14165" y="0"/>
                    <a:pt x="31639" y="0"/>
                  </a:cubicBezTo>
                  <a:close/>
                </a:path>
              </a:pathLst>
            </a:custGeom>
            <a:grpFill/>
          </p:spPr>
        </p:sp>
        <p:sp>
          <p:nvSpPr>
            <p:cNvPr id="9" name="TextBox 9"/>
            <p:cNvSpPr txBox="1"/>
            <p:nvPr/>
          </p:nvSpPr>
          <p:spPr>
            <a:xfrm>
              <a:off x="0" y="0"/>
              <a:ext cx="3286779" cy="1417678"/>
            </a:xfrm>
            <a:prstGeom prst="rect">
              <a:avLst/>
            </a:prstGeom>
            <a:grpFill/>
          </p:spPr>
          <p:txBody>
            <a:bodyPr lIns="50800" tIns="50800" rIns="50800" bIns="50800" rtlCol="0" anchor="ctr"/>
            <a:lstStyle/>
            <a:p>
              <a:pPr algn="ctr">
                <a:lnSpc>
                  <a:spcPts val="2440"/>
                </a:lnSpc>
              </a:pPr>
              <a:endParaRPr/>
            </a:p>
          </p:txBody>
        </p:sp>
      </p:grpSp>
      <p:sp>
        <p:nvSpPr>
          <p:cNvPr id="10" name="Freeform 10"/>
          <p:cNvSpPr/>
          <p:nvPr/>
        </p:nvSpPr>
        <p:spPr>
          <a:xfrm>
            <a:off x="14221070" y="7053549"/>
            <a:ext cx="646409" cy="501848"/>
          </a:xfrm>
          <a:custGeom>
            <a:avLst/>
            <a:gdLst/>
            <a:ahLst/>
            <a:cxnLst/>
            <a:rect l="l" t="t" r="r" b="b"/>
            <a:pathLst>
              <a:path w="646409" h="501848">
                <a:moveTo>
                  <a:pt x="0" y="0"/>
                </a:moveTo>
                <a:lnTo>
                  <a:pt x="646409" y="0"/>
                </a:lnTo>
                <a:lnTo>
                  <a:pt x="646409" y="501849"/>
                </a:lnTo>
                <a:lnTo>
                  <a:pt x="0" y="5018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0800000">
            <a:off x="3438178" y="3301069"/>
            <a:ext cx="646409" cy="501848"/>
          </a:xfrm>
          <a:custGeom>
            <a:avLst/>
            <a:gdLst/>
            <a:ahLst/>
            <a:cxnLst/>
            <a:rect l="l" t="t" r="r" b="b"/>
            <a:pathLst>
              <a:path w="646409" h="501848">
                <a:moveTo>
                  <a:pt x="0" y="0"/>
                </a:moveTo>
                <a:lnTo>
                  <a:pt x="646409" y="0"/>
                </a:lnTo>
                <a:lnTo>
                  <a:pt x="646409" y="501848"/>
                </a:lnTo>
                <a:lnTo>
                  <a:pt x="0" y="501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4084587" y="3738215"/>
            <a:ext cx="10765235" cy="2624308"/>
          </a:xfrm>
          <a:prstGeom prst="rect">
            <a:avLst/>
          </a:prstGeom>
        </p:spPr>
        <p:txBody>
          <a:bodyPr wrap="square" lIns="0" tIns="0" rIns="0" bIns="0" rtlCol="0" anchor="t">
            <a:spAutoFit/>
          </a:bodyPr>
          <a:lstStyle/>
          <a:p>
            <a:pPr algn="ctr">
              <a:lnSpc>
                <a:spcPts val="5319"/>
              </a:lnSpc>
            </a:pPr>
            <a:r>
              <a:rPr lang="en-US" sz="2000" dirty="0">
                <a:solidFill>
                  <a:schemeClr val="bg1">
                    <a:lumMod val="95000"/>
                  </a:schemeClr>
                </a:solidFill>
              </a:rPr>
              <a:t>Zomato’s business model effectively combines food delivery, restaurant discovery, cloud kitchens, and digital advertising to generate multiple revenue streams. Its focus on technology, customer experience, and partnerships with restaurants has helped it become a dominant player in the food-tech industry</a:t>
            </a:r>
            <a:r>
              <a:rPr lang="en-US" sz="2000" dirty="0"/>
              <a:t>.</a:t>
            </a:r>
            <a:endParaRPr lang="en-US" sz="2000" dirty="0">
              <a:solidFill>
                <a:srgbClr val="FFFFFF"/>
              </a:solidFill>
              <a:latin typeface="Garet"/>
              <a:ea typeface="Garet"/>
              <a:cs typeface="Garet"/>
              <a:sym typeface="Garet"/>
            </a:endParaRPr>
          </a:p>
        </p:txBody>
      </p:sp>
      <p:sp>
        <p:nvSpPr>
          <p:cNvPr id="14" name="TextBox 13">
            <a:extLst>
              <a:ext uri="{FF2B5EF4-FFF2-40B4-BE49-F238E27FC236}">
                <a16:creationId xmlns:a16="http://schemas.microsoft.com/office/drawing/2014/main" id="{2DF7965B-8188-85D4-FB47-4C96ECC86481}"/>
              </a:ext>
            </a:extLst>
          </p:cNvPr>
          <p:cNvSpPr txBox="1"/>
          <p:nvPr/>
        </p:nvSpPr>
        <p:spPr>
          <a:xfrm>
            <a:off x="5986093" y="3153440"/>
            <a:ext cx="5867400" cy="584775"/>
          </a:xfrm>
          <a:prstGeom prst="rect">
            <a:avLst/>
          </a:prstGeom>
          <a:noFill/>
        </p:spPr>
        <p:txBody>
          <a:bodyPr wrap="square" rtlCol="0">
            <a:spAutoFit/>
          </a:bodyPr>
          <a:lstStyle/>
          <a:p>
            <a:pPr algn="ctr"/>
            <a:r>
              <a:rPr lang="en-IN" sz="3200" dirty="0">
                <a:solidFill>
                  <a:schemeClr val="bg1"/>
                </a:solidFill>
              </a:rPr>
              <a:t>Conclusion</a:t>
            </a:r>
          </a:p>
        </p:txBody>
      </p:sp>
      <p:sp>
        <p:nvSpPr>
          <p:cNvPr id="17" name="Date Placeholder 16">
            <a:extLst>
              <a:ext uri="{FF2B5EF4-FFF2-40B4-BE49-F238E27FC236}">
                <a16:creationId xmlns:a16="http://schemas.microsoft.com/office/drawing/2014/main" id="{56F16EAF-2747-E66C-95EA-5F18E776A2AB}"/>
              </a:ext>
            </a:extLst>
          </p:cNvPr>
          <p:cNvSpPr>
            <a:spLocks noGrp="1"/>
          </p:cNvSpPr>
          <p:nvPr>
            <p:ph type="dt" sz="half" idx="10"/>
          </p:nvPr>
        </p:nvSpPr>
        <p:spPr/>
        <p:txBody>
          <a:bodyPr/>
          <a:lstStyle/>
          <a:p>
            <a:r>
              <a:rPr lang="en-US"/>
              <a:t>3/8/2025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IN" dirty="0"/>
          </a:p>
        </p:txBody>
      </p:sp>
      <p:sp>
        <p:nvSpPr>
          <p:cNvPr id="3" name="TextBox 3"/>
          <p:cNvSpPr txBox="1"/>
          <p:nvPr/>
        </p:nvSpPr>
        <p:spPr>
          <a:xfrm>
            <a:off x="533400" y="6456567"/>
            <a:ext cx="3128970" cy="606384"/>
          </a:xfrm>
          <a:prstGeom prst="rect">
            <a:avLst/>
          </a:prstGeom>
        </p:spPr>
        <p:txBody>
          <a:bodyPr wrap="square" lIns="0" tIns="0" rIns="0" bIns="0" rtlCol="0" anchor="t">
            <a:spAutoFit/>
          </a:bodyPr>
          <a:lstStyle/>
          <a:p>
            <a:pPr algn="l">
              <a:lnSpc>
                <a:spcPts val="4916"/>
              </a:lnSpc>
              <a:spcBef>
                <a:spcPct val="0"/>
              </a:spcBef>
            </a:pPr>
            <a:r>
              <a:rPr lang="en-US" sz="3511" dirty="0">
                <a:solidFill>
                  <a:srgbClr val="FFFFFF"/>
                </a:solidFill>
                <a:latin typeface="Garet"/>
                <a:ea typeface="Garet"/>
                <a:cs typeface="Garet"/>
                <a:sym typeface="Garet"/>
              </a:rPr>
              <a:t>Contact Us</a:t>
            </a:r>
          </a:p>
        </p:txBody>
      </p:sp>
      <p:sp>
        <p:nvSpPr>
          <p:cNvPr id="4" name="TextBox 4"/>
          <p:cNvSpPr txBox="1"/>
          <p:nvPr/>
        </p:nvSpPr>
        <p:spPr>
          <a:xfrm>
            <a:off x="1028700" y="3795419"/>
            <a:ext cx="5399443" cy="1330492"/>
          </a:xfrm>
          <a:prstGeom prst="rect">
            <a:avLst/>
          </a:prstGeom>
        </p:spPr>
        <p:txBody>
          <a:bodyPr lIns="0" tIns="0" rIns="0" bIns="0" rtlCol="0" anchor="t">
            <a:spAutoFit/>
          </a:bodyPr>
          <a:lstStyle/>
          <a:p>
            <a:pPr algn="l">
              <a:lnSpc>
                <a:spcPts val="3499"/>
              </a:lnSpc>
              <a:spcBef>
                <a:spcPct val="0"/>
              </a:spcBef>
            </a:pPr>
            <a:r>
              <a:rPr lang="en-US" sz="2499" dirty="0">
                <a:solidFill>
                  <a:srgbClr val="FFFFFF"/>
                </a:solidFill>
                <a:latin typeface="Garet"/>
                <a:ea typeface="Garet"/>
                <a:cs typeface="Garet"/>
                <a:sym typeface="Garet"/>
              </a:rPr>
              <a:t>for considering Zomato. We look forward to partnering with you on a successful culinary journey.</a:t>
            </a:r>
          </a:p>
        </p:txBody>
      </p:sp>
      <p:sp>
        <p:nvSpPr>
          <p:cNvPr id="5" name="TextBox 5"/>
          <p:cNvSpPr txBox="1"/>
          <p:nvPr/>
        </p:nvSpPr>
        <p:spPr>
          <a:xfrm>
            <a:off x="533400" y="7234493"/>
            <a:ext cx="4343400" cy="2141612"/>
          </a:xfrm>
          <a:prstGeom prst="rect">
            <a:avLst/>
          </a:prstGeom>
        </p:spPr>
        <p:txBody>
          <a:bodyPr wrap="square" lIns="0" tIns="0" rIns="0" bIns="0" rtlCol="0" anchor="t">
            <a:spAutoFit/>
          </a:bodyPr>
          <a:lstStyle/>
          <a:p>
            <a:pPr marL="0" lvl="0" indent="0" algn="l">
              <a:lnSpc>
                <a:spcPts val="2800"/>
              </a:lnSpc>
              <a:spcBef>
                <a:spcPct val="0"/>
              </a:spcBef>
            </a:pPr>
            <a:r>
              <a:rPr lang="en-US" sz="2000" dirty="0">
                <a:solidFill>
                  <a:schemeClr val="bg1"/>
                </a:solidFill>
                <a:latin typeface="Garet"/>
                <a:ea typeface="Garet"/>
                <a:cs typeface="Garet"/>
                <a:sym typeface="Garet"/>
              </a:rPr>
              <a:t>062</a:t>
            </a:r>
            <a:r>
              <a:rPr lang="en-US" sz="2000" u="none" strike="noStrike" dirty="0">
                <a:solidFill>
                  <a:schemeClr val="bg1"/>
                </a:solidFill>
                <a:latin typeface="Garet"/>
                <a:ea typeface="Garet"/>
                <a:cs typeface="Garet"/>
                <a:sym typeface="Garet"/>
              </a:rPr>
              <a:t>23-456-7890</a:t>
            </a:r>
          </a:p>
          <a:p>
            <a:pPr marL="0" lvl="0" indent="0" algn="l">
              <a:lnSpc>
                <a:spcPts val="2800"/>
              </a:lnSpc>
              <a:spcBef>
                <a:spcPct val="0"/>
              </a:spcBef>
            </a:pPr>
            <a:r>
              <a:rPr lang="en-US" sz="2000" u="none" strike="noStrike" dirty="0">
                <a:solidFill>
                  <a:schemeClr val="bg1"/>
                </a:solidFill>
                <a:latin typeface="Garet"/>
                <a:ea typeface="Garet"/>
                <a:cs typeface="Garet"/>
                <a:sym typeface="Garet"/>
              </a:rPr>
              <a:t>hello@</a:t>
            </a:r>
            <a:r>
              <a:rPr lang="en-US" sz="2000" dirty="0">
                <a:solidFill>
                  <a:schemeClr val="bg1"/>
                </a:solidFill>
                <a:latin typeface="Garet"/>
                <a:ea typeface="Garet"/>
                <a:cs typeface="Garet"/>
                <a:sym typeface="Garet"/>
              </a:rPr>
              <a:t>zomato</a:t>
            </a:r>
            <a:r>
              <a:rPr lang="en-US" sz="2000" u="none" strike="noStrike" dirty="0">
                <a:solidFill>
                  <a:schemeClr val="bg1"/>
                </a:solidFill>
                <a:latin typeface="Garet"/>
                <a:ea typeface="Garet"/>
                <a:cs typeface="Garet"/>
                <a:sym typeface="Garet"/>
              </a:rPr>
              <a:t>.com </a:t>
            </a:r>
          </a:p>
          <a:p>
            <a:pPr marL="0" lvl="0" indent="0" algn="l">
              <a:lnSpc>
                <a:spcPts val="2800"/>
              </a:lnSpc>
              <a:spcBef>
                <a:spcPct val="0"/>
              </a:spcBef>
            </a:pPr>
            <a:r>
              <a:rPr lang="en-US" sz="2000" dirty="0">
                <a:solidFill>
                  <a:schemeClr val="bg1"/>
                </a:solidFill>
                <a:latin typeface="Garet"/>
                <a:ea typeface="Garet"/>
                <a:cs typeface="Garet"/>
                <a:sym typeface="Garet"/>
              </a:rPr>
              <a:t>Marathahalli 560037</a:t>
            </a:r>
            <a:endParaRPr lang="en-US" sz="2000" u="none" strike="noStrike" dirty="0">
              <a:solidFill>
                <a:schemeClr val="bg1"/>
              </a:solidFill>
              <a:latin typeface="Garet"/>
              <a:ea typeface="Garet"/>
              <a:cs typeface="Garet"/>
              <a:sym typeface="Garet"/>
            </a:endParaRPr>
          </a:p>
          <a:p>
            <a:pPr marL="0" lvl="0" indent="0" algn="l">
              <a:lnSpc>
                <a:spcPts val="2800"/>
              </a:lnSpc>
              <a:spcBef>
                <a:spcPct val="0"/>
              </a:spcBef>
            </a:pPr>
            <a:r>
              <a:rPr lang="en-US" sz="2000" u="none" strike="noStrike" dirty="0">
                <a:solidFill>
                  <a:schemeClr val="bg1"/>
                </a:solidFill>
                <a:latin typeface="Garet"/>
                <a:ea typeface="Garet"/>
                <a:cs typeface="Garet"/>
                <a:sym typeface="Garet"/>
                <a:hlinkClick r:id="rId2">
                  <a:extLst>
                    <a:ext uri="{A12FA001-AC4F-418D-AE19-62706E023703}">
                      <ahyp:hlinkClr xmlns:ahyp="http://schemas.microsoft.com/office/drawing/2018/hyperlinkcolor" val="tx"/>
                    </a:ext>
                  </a:extLst>
                </a:hlinkClick>
              </a:rPr>
              <a:t>https://www.zomato.com/</a:t>
            </a:r>
            <a:endParaRPr lang="en-US" sz="2000" u="none" strike="noStrike" dirty="0">
              <a:solidFill>
                <a:schemeClr val="bg1"/>
              </a:solidFill>
              <a:latin typeface="Garet"/>
              <a:ea typeface="Garet"/>
              <a:cs typeface="Garet"/>
              <a:sym typeface="Garet"/>
            </a:endParaRPr>
          </a:p>
          <a:p>
            <a:pPr marL="0" lvl="0" indent="0" algn="l">
              <a:lnSpc>
                <a:spcPts val="2800"/>
              </a:lnSpc>
              <a:spcBef>
                <a:spcPct val="0"/>
              </a:spcBef>
            </a:pPr>
            <a:r>
              <a:rPr lang="en-US" sz="2000" u="none" strike="noStrike" dirty="0">
                <a:solidFill>
                  <a:schemeClr val="bg1"/>
                </a:solidFill>
                <a:latin typeface="Garet"/>
                <a:ea typeface="Garet"/>
                <a:cs typeface="Garet"/>
                <a:sym typeface="Garet"/>
                <a:hlinkClick r:id="rId3">
                  <a:extLst>
                    <a:ext uri="{A12FA001-AC4F-418D-AE19-62706E023703}">
                      <ahyp:hlinkClr xmlns:ahyp="http://schemas.microsoft.com/office/drawing/2018/hyperlinkcolor" val="tx"/>
                    </a:ext>
                  </a:extLst>
                </a:hlinkClick>
              </a:rPr>
              <a:t>https://www.instagram.com/zomato/</a:t>
            </a:r>
            <a:endParaRPr lang="en-US" sz="2000" u="none" strike="noStrike" dirty="0">
              <a:solidFill>
                <a:schemeClr val="bg1"/>
              </a:solidFill>
              <a:latin typeface="Garet"/>
              <a:ea typeface="Garet"/>
              <a:cs typeface="Garet"/>
              <a:sym typeface="Garet"/>
            </a:endParaRPr>
          </a:p>
        </p:txBody>
      </p:sp>
      <p:sp>
        <p:nvSpPr>
          <p:cNvPr id="6" name="TextBox 6"/>
          <p:cNvSpPr txBox="1"/>
          <p:nvPr/>
        </p:nvSpPr>
        <p:spPr>
          <a:xfrm>
            <a:off x="1028700" y="2229193"/>
            <a:ext cx="9920815" cy="1613851"/>
          </a:xfrm>
          <a:prstGeom prst="rect">
            <a:avLst/>
          </a:prstGeom>
        </p:spPr>
        <p:txBody>
          <a:bodyPr lIns="0" tIns="0" rIns="0" bIns="0" rtlCol="0" anchor="t">
            <a:spAutoFit/>
          </a:bodyPr>
          <a:lstStyle/>
          <a:p>
            <a:pPr algn="l">
              <a:lnSpc>
                <a:spcPts val="10102"/>
              </a:lnSpc>
            </a:pPr>
            <a:r>
              <a:rPr lang="en-US" sz="9808" b="1">
                <a:solidFill>
                  <a:srgbClr val="FFFFFF"/>
                </a:solidFill>
                <a:latin typeface="Agrandir Wide Bold"/>
                <a:ea typeface="Agrandir Wide Bold"/>
                <a:cs typeface="Agrandir Wide Bold"/>
                <a:sym typeface="Agrandir Wide Bold"/>
              </a:rPr>
              <a:t>THANK YOU</a:t>
            </a:r>
          </a:p>
        </p:txBody>
      </p:sp>
      <p:pic>
        <p:nvPicPr>
          <p:cNvPr id="21" name="Picture 20">
            <a:extLst>
              <a:ext uri="{FF2B5EF4-FFF2-40B4-BE49-F238E27FC236}">
                <a16:creationId xmlns:a16="http://schemas.microsoft.com/office/drawing/2014/main" id="{A5A59DD9-72FF-56A6-CECD-E9D63B39C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0" y="5125911"/>
            <a:ext cx="7239000" cy="4467225"/>
          </a:xfrm>
          <a:prstGeom prst="rect">
            <a:avLst/>
          </a:prstGeom>
        </p:spPr>
      </p:pic>
      <p:sp>
        <p:nvSpPr>
          <p:cNvPr id="9" name="Date Placeholder 8">
            <a:extLst>
              <a:ext uri="{FF2B5EF4-FFF2-40B4-BE49-F238E27FC236}">
                <a16:creationId xmlns:a16="http://schemas.microsoft.com/office/drawing/2014/main" id="{B3154CC1-B5DD-E932-208F-4F8E7DC32867}"/>
              </a:ext>
            </a:extLst>
          </p:cNvPr>
          <p:cNvSpPr>
            <a:spLocks noGrp="1"/>
          </p:cNvSpPr>
          <p:nvPr>
            <p:ph type="dt" sz="half" idx="10"/>
          </p:nvPr>
        </p:nvSpPr>
        <p:spPr/>
        <p:txBody>
          <a:bodyPr/>
          <a:lstStyle/>
          <a:p>
            <a:r>
              <a:rPr lang="en-US"/>
              <a:t>3/8/2025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422379" y="-1578121"/>
            <a:ext cx="13443241" cy="134432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0000"/>
            </a:solidFill>
          </p:spPr>
        </p:sp>
        <p:sp>
          <p:nvSpPr>
            <p:cNvPr id="5" name="TextBox 5"/>
            <p:cNvSpPr txBox="1"/>
            <p:nvPr/>
          </p:nvSpPr>
          <p:spPr>
            <a:xfrm>
              <a:off x="76200" y="114300"/>
              <a:ext cx="660400" cy="622300"/>
            </a:xfrm>
            <a:prstGeom prst="rect">
              <a:avLst/>
            </a:prstGeom>
          </p:spPr>
          <p:txBody>
            <a:bodyPr lIns="50800" tIns="50800" rIns="50800" bIns="50800" rtlCol="0" anchor="ctr"/>
            <a:lstStyle/>
            <a:p>
              <a:pPr algn="ctr">
                <a:lnSpc>
                  <a:spcPts val="2060"/>
                </a:lnSpc>
              </a:pPr>
              <a:endParaRPr/>
            </a:p>
          </p:txBody>
        </p:sp>
      </p:grpSp>
      <p:sp>
        <p:nvSpPr>
          <p:cNvPr id="6" name="TextBox 6"/>
          <p:cNvSpPr txBox="1"/>
          <p:nvPr/>
        </p:nvSpPr>
        <p:spPr>
          <a:xfrm>
            <a:off x="4183592" y="3569499"/>
            <a:ext cx="9920815" cy="1315721"/>
          </a:xfrm>
          <a:prstGeom prst="rect">
            <a:avLst/>
          </a:prstGeom>
        </p:spPr>
        <p:txBody>
          <a:bodyPr lIns="0" tIns="0" rIns="0" bIns="0" rtlCol="0" anchor="t">
            <a:spAutoFit/>
          </a:bodyPr>
          <a:lstStyle/>
          <a:p>
            <a:pPr algn="ctr">
              <a:lnSpc>
                <a:spcPts val="8240"/>
              </a:lnSpc>
            </a:pPr>
            <a:r>
              <a:rPr lang="en-US" sz="8000" b="1" dirty="0">
                <a:solidFill>
                  <a:srgbClr val="FFFFFF"/>
                </a:solidFill>
                <a:latin typeface="Agrandir Wide Bold"/>
                <a:ea typeface="Agrandir Wide Bold"/>
                <a:cs typeface="Agrandir Wide Bold"/>
                <a:sym typeface="Agrandir Wide Bold"/>
              </a:rPr>
              <a:t>INTRODUCTION</a:t>
            </a:r>
          </a:p>
        </p:txBody>
      </p:sp>
      <p:sp>
        <p:nvSpPr>
          <p:cNvPr id="7" name="TextBox 7"/>
          <p:cNvSpPr txBox="1"/>
          <p:nvPr/>
        </p:nvSpPr>
        <p:spPr>
          <a:xfrm>
            <a:off x="4183592" y="5124451"/>
            <a:ext cx="9761008" cy="3877985"/>
          </a:xfrm>
          <a:prstGeom prst="rect">
            <a:avLst/>
          </a:prstGeom>
        </p:spPr>
        <p:txBody>
          <a:bodyPr wrap="square" lIns="0" tIns="0" rIns="0" bIns="0" rtlCol="0" anchor="t">
            <a:spAutoFit/>
          </a:bodyPr>
          <a:lstStyle/>
          <a:p>
            <a:pPr marL="0" indent="0" algn="ctr">
              <a:buNone/>
            </a:pPr>
            <a:r>
              <a:rPr lang="en-US" sz="2800" dirty="0">
                <a:solidFill>
                  <a:schemeClr val="bg1"/>
                </a:solidFill>
                <a:latin typeface="Aptos" panose="020B0004020202020204" pitchFamily="34" charset="0"/>
                <a:ea typeface="Calibri" panose="020F0502020204030204" pitchFamily="34" charset="0"/>
                <a:cs typeface="Calibri" panose="020F0502020204030204" pitchFamily="34" charset="0"/>
              </a:rPr>
              <a:t>Zomato is an Indian multinational restaurant aggregator and food delivery company. </a:t>
            </a:r>
          </a:p>
          <a:p>
            <a:pPr algn="ctr"/>
            <a:r>
              <a:rPr lang="en-US" sz="2800" dirty="0">
                <a:solidFill>
                  <a:schemeClr val="bg1"/>
                </a:solidFill>
                <a:latin typeface="Aptos" panose="020B0004020202020204" pitchFamily="34" charset="0"/>
                <a:ea typeface="Calibri" panose="020F0502020204030204" pitchFamily="34" charset="0"/>
                <a:cs typeface="Calibri" panose="020F0502020204030204" pitchFamily="34" charset="0"/>
              </a:rPr>
              <a:t>It was founded by Deepender Goyal and Pankaj Chandah in 2008, </a:t>
            </a:r>
            <a:r>
              <a:rPr lang="en-IN" sz="2800" dirty="0">
                <a:solidFill>
                  <a:schemeClr val="bg1"/>
                </a:solidFill>
                <a:latin typeface="Aptos" panose="020B0004020202020204" pitchFamily="34" charset="0"/>
                <a:ea typeface="Calibri" panose="020F0502020204030204" pitchFamily="34" charset="0"/>
                <a:cs typeface="Calibri" panose="020F0502020204030204" pitchFamily="34" charset="0"/>
              </a:rPr>
              <a:t>Headquarters: Gurugram, India.</a:t>
            </a:r>
          </a:p>
          <a:p>
            <a:pPr marL="0" indent="0" algn="ctr">
              <a:buNone/>
            </a:pPr>
            <a:endParaRPr lang="en-US" sz="2800" dirty="0">
              <a:solidFill>
                <a:schemeClr val="bg1"/>
              </a:solidFill>
              <a:latin typeface="Aptos" panose="020B0004020202020204" pitchFamily="34" charset="0"/>
              <a:ea typeface="Calibri" panose="020F0502020204030204" pitchFamily="34" charset="0"/>
              <a:cs typeface="Calibri" panose="020F0502020204030204" pitchFamily="34" charset="0"/>
            </a:endParaRPr>
          </a:p>
          <a:p>
            <a:pPr marL="0" indent="0" algn="ctr">
              <a:buNone/>
            </a:pPr>
            <a:r>
              <a:rPr lang="en-US" sz="2800" dirty="0">
                <a:solidFill>
                  <a:schemeClr val="bg1"/>
                </a:solidFill>
                <a:latin typeface="Aptos" panose="020B0004020202020204" pitchFamily="34" charset="0"/>
                <a:ea typeface="Calibri" panose="020F0502020204030204" pitchFamily="34" charset="0"/>
                <a:cs typeface="Calibri" panose="020F0502020204030204" pitchFamily="34" charset="0"/>
              </a:rPr>
              <a:t>Zomato provides information, menus, user reviews of restaurants, and food delivery options from</a:t>
            </a:r>
          </a:p>
          <a:p>
            <a:pPr marL="0" indent="0" algn="ctr">
              <a:buNone/>
            </a:pPr>
            <a:r>
              <a:rPr lang="en-US" sz="2800" dirty="0">
                <a:solidFill>
                  <a:schemeClr val="bg1"/>
                </a:solidFill>
                <a:latin typeface="Aptos" panose="020B0004020202020204" pitchFamily="34" charset="0"/>
                <a:ea typeface="Calibri" panose="020F0502020204030204" pitchFamily="34" charset="0"/>
                <a:cs typeface="Calibri" panose="020F0502020204030204" pitchFamily="34" charset="0"/>
              </a:rPr>
              <a:t>partner restaurants in more than 1,000 Indian cities and towns, as of 2023–24. </a:t>
            </a:r>
          </a:p>
        </p:txBody>
      </p:sp>
      <p:sp>
        <p:nvSpPr>
          <p:cNvPr id="8" name="Freeform 8"/>
          <p:cNvSpPr/>
          <p:nvPr/>
        </p:nvSpPr>
        <p:spPr>
          <a:xfrm rot="400576">
            <a:off x="7123257" y="2890502"/>
            <a:ext cx="1324410" cy="821134"/>
          </a:xfrm>
          <a:custGeom>
            <a:avLst/>
            <a:gdLst/>
            <a:ahLst/>
            <a:cxnLst/>
            <a:rect l="l" t="t" r="r" b="b"/>
            <a:pathLst>
              <a:path w="1324410" h="821134">
                <a:moveTo>
                  <a:pt x="0" y="0"/>
                </a:moveTo>
                <a:lnTo>
                  <a:pt x="1324410" y="0"/>
                </a:lnTo>
                <a:lnTo>
                  <a:pt x="1324410" y="821134"/>
                </a:lnTo>
                <a:lnTo>
                  <a:pt x="0" y="8211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Date Placeholder 14">
            <a:extLst>
              <a:ext uri="{FF2B5EF4-FFF2-40B4-BE49-F238E27FC236}">
                <a16:creationId xmlns:a16="http://schemas.microsoft.com/office/drawing/2014/main" id="{BC8BE6A1-F056-D626-AA97-14E3D06B6AD6}"/>
              </a:ext>
            </a:extLst>
          </p:cNvPr>
          <p:cNvSpPr>
            <a:spLocks noGrp="1"/>
          </p:cNvSpPr>
          <p:nvPr>
            <p:ph type="dt" sz="half" idx="10"/>
          </p:nvPr>
        </p:nvSpPr>
        <p:spPr/>
        <p:txBody>
          <a:bodyPr/>
          <a:lstStyle/>
          <a:p>
            <a:r>
              <a:rPr lang="en-US"/>
              <a:t>3/8/2025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9552295" y="6339839"/>
            <a:ext cx="5544045" cy="4434998"/>
            <a:chOff x="0" y="0"/>
            <a:chExt cx="1460160" cy="1168065"/>
          </a:xfrm>
          <a:solidFill>
            <a:srgbClr val="C00000"/>
          </a:solidFill>
        </p:grpSpPr>
        <p:sp>
          <p:nvSpPr>
            <p:cNvPr id="6" name="Freeform 6"/>
            <p:cNvSpPr/>
            <p:nvPr/>
          </p:nvSpPr>
          <p:spPr>
            <a:xfrm>
              <a:off x="0" y="0"/>
              <a:ext cx="1460160" cy="1168065"/>
            </a:xfrm>
            <a:custGeom>
              <a:avLst/>
              <a:gdLst/>
              <a:ahLst/>
              <a:cxnLst/>
              <a:rect l="l" t="t" r="r" b="b"/>
              <a:pathLst>
                <a:path w="1460160" h="1168065">
                  <a:moveTo>
                    <a:pt x="41893" y="0"/>
                  </a:moveTo>
                  <a:lnTo>
                    <a:pt x="1418267" y="0"/>
                  </a:lnTo>
                  <a:cubicBezTo>
                    <a:pt x="1429377" y="0"/>
                    <a:pt x="1440033" y="4414"/>
                    <a:pt x="1447890" y="12270"/>
                  </a:cubicBezTo>
                  <a:cubicBezTo>
                    <a:pt x="1455746" y="20127"/>
                    <a:pt x="1460160" y="30782"/>
                    <a:pt x="1460160" y="41893"/>
                  </a:cubicBezTo>
                  <a:lnTo>
                    <a:pt x="1460160" y="1126172"/>
                  </a:lnTo>
                  <a:cubicBezTo>
                    <a:pt x="1460160" y="1149309"/>
                    <a:pt x="1441404" y="1168065"/>
                    <a:pt x="1418267" y="1168065"/>
                  </a:cubicBezTo>
                  <a:lnTo>
                    <a:pt x="41893" y="1168065"/>
                  </a:lnTo>
                  <a:cubicBezTo>
                    <a:pt x="18756" y="1168065"/>
                    <a:pt x="0" y="1149309"/>
                    <a:pt x="0" y="1126172"/>
                  </a:cubicBezTo>
                  <a:lnTo>
                    <a:pt x="0" y="41893"/>
                  </a:lnTo>
                  <a:cubicBezTo>
                    <a:pt x="0" y="18756"/>
                    <a:pt x="18756" y="0"/>
                    <a:pt x="41893" y="0"/>
                  </a:cubicBezTo>
                  <a:close/>
                </a:path>
              </a:pathLst>
            </a:custGeom>
            <a:grpFill/>
          </p:spPr>
        </p:sp>
        <p:sp>
          <p:nvSpPr>
            <p:cNvPr id="7" name="TextBox 7"/>
            <p:cNvSpPr txBox="1"/>
            <p:nvPr/>
          </p:nvSpPr>
          <p:spPr>
            <a:xfrm>
              <a:off x="0" y="38100"/>
              <a:ext cx="1460160" cy="1129965"/>
            </a:xfrm>
            <a:prstGeom prst="rect">
              <a:avLst/>
            </a:prstGeom>
            <a:grpFill/>
          </p:spPr>
          <p:txBody>
            <a:bodyPr lIns="50800" tIns="50800" rIns="50800" bIns="50800" rtlCol="0" anchor="ctr"/>
            <a:lstStyle/>
            <a:p>
              <a:pPr algn="ctr">
                <a:lnSpc>
                  <a:spcPts val="2060"/>
                </a:lnSpc>
              </a:pPr>
              <a:endParaRPr/>
            </a:p>
          </p:txBody>
        </p:sp>
      </p:grpSp>
      <p:grpSp>
        <p:nvGrpSpPr>
          <p:cNvPr id="8" name="Group 8"/>
          <p:cNvGrpSpPr/>
          <p:nvPr/>
        </p:nvGrpSpPr>
        <p:grpSpPr>
          <a:xfrm>
            <a:off x="3191660" y="6339839"/>
            <a:ext cx="5544045" cy="4434998"/>
            <a:chOff x="0" y="0"/>
            <a:chExt cx="1460160" cy="1168065"/>
          </a:xfrm>
          <a:solidFill>
            <a:srgbClr val="C00000"/>
          </a:solidFill>
        </p:grpSpPr>
        <p:sp>
          <p:nvSpPr>
            <p:cNvPr id="9" name="Freeform 9"/>
            <p:cNvSpPr/>
            <p:nvPr/>
          </p:nvSpPr>
          <p:spPr>
            <a:xfrm>
              <a:off x="0" y="0"/>
              <a:ext cx="1460160" cy="1168065"/>
            </a:xfrm>
            <a:custGeom>
              <a:avLst/>
              <a:gdLst/>
              <a:ahLst/>
              <a:cxnLst/>
              <a:rect l="l" t="t" r="r" b="b"/>
              <a:pathLst>
                <a:path w="1460160" h="1168065">
                  <a:moveTo>
                    <a:pt x="41893" y="0"/>
                  </a:moveTo>
                  <a:lnTo>
                    <a:pt x="1418267" y="0"/>
                  </a:lnTo>
                  <a:cubicBezTo>
                    <a:pt x="1429377" y="0"/>
                    <a:pt x="1440033" y="4414"/>
                    <a:pt x="1447890" y="12270"/>
                  </a:cubicBezTo>
                  <a:cubicBezTo>
                    <a:pt x="1455746" y="20127"/>
                    <a:pt x="1460160" y="30782"/>
                    <a:pt x="1460160" y="41893"/>
                  </a:cubicBezTo>
                  <a:lnTo>
                    <a:pt x="1460160" y="1126172"/>
                  </a:lnTo>
                  <a:cubicBezTo>
                    <a:pt x="1460160" y="1149309"/>
                    <a:pt x="1441404" y="1168065"/>
                    <a:pt x="1418267" y="1168065"/>
                  </a:cubicBezTo>
                  <a:lnTo>
                    <a:pt x="41893" y="1168065"/>
                  </a:lnTo>
                  <a:cubicBezTo>
                    <a:pt x="18756" y="1168065"/>
                    <a:pt x="0" y="1149309"/>
                    <a:pt x="0" y="1126172"/>
                  </a:cubicBezTo>
                  <a:lnTo>
                    <a:pt x="0" y="41893"/>
                  </a:lnTo>
                  <a:cubicBezTo>
                    <a:pt x="0" y="18756"/>
                    <a:pt x="18756" y="0"/>
                    <a:pt x="41893" y="0"/>
                  </a:cubicBezTo>
                  <a:close/>
                </a:path>
              </a:pathLst>
            </a:custGeom>
            <a:grpFill/>
          </p:spPr>
        </p:sp>
        <p:sp>
          <p:nvSpPr>
            <p:cNvPr id="10" name="TextBox 10"/>
            <p:cNvSpPr txBox="1"/>
            <p:nvPr/>
          </p:nvSpPr>
          <p:spPr>
            <a:xfrm>
              <a:off x="0" y="38100"/>
              <a:ext cx="1460160" cy="1129965"/>
            </a:xfrm>
            <a:prstGeom prst="rect">
              <a:avLst/>
            </a:prstGeom>
            <a:grpFill/>
          </p:spPr>
          <p:txBody>
            <a:bodyPr lIns="50800" tIns="50800" rIns="50800" bIns="50800" rtlCol="0" anchor="ctr"/>
            <a:lstStyle/>
            <a:p>
              <a:pPr algn="ctr">
                <a:lnSpc>
                  <a:spcPts val="2060"/>
                </a:lnSpc>
              </a:pPr>
              <a:endParaRPr/>
            </a:p>
          </p:txBody>
        </p:sp>
      </p:grpSp>
      <p:grpSp>
        <p:nvGrpSpPr>
          <p:cNvPr id="11" name="Group 11"/>
          <p:cNvGrpSpPr/>
          <p:nvPr/>
        </p:nvGrpSpPr>
        <p:grpSpPr>
          <a:xfrm>
            <a:off x="5837703" y="2520315"/>
            <a:ext cx="6611314" cy="3280905"/>
            <a:chOff x="0" y="0"/>
            <a:chExt cx="1024266" cy="508298"/>
          </a:xfrm>
        </p:grpSpPr>
        <p:sp>
          <p:nvSpPr>
            <p:cNvPr id="12" name="Freeform 12"/>
            <p:cNvSpPr/>
            <p:nvPr/>
          </p:nvSpPr>
          <p:spPr>
            <a:xfrm>
              <a:off x="0" y="0"/>
              <a:ext cx="1024266" cy="508298"/>
            </a:xfrm>
            <a:custGeom>
              <a:avLst/>
              <a:gdLst/>
              <a:ahLst/>
              <a:cxnLst/>
              <a:rect l="l" t="t" r="r" b="b"/>
              <a:pathLst>
                <a:path w="1024266" h="508298">
                  <a:moveTo>
                    <a:pt x="35130" y="0"/>
                  </a:moveTo>
                  <a:lnTo>
                    <a:pt x="989135" y="0"/>
                  </a:lnTo>
                  <a:cubicBezTo>
                    <a:pt x="998452" y="0"/>
                    <a:pt x="1007388" y="3701"/>
                    <a:pt x="1013976" y="10289"/>
                  </a:cubicBezTo>
                  <a:cubicBezTo>
                    <a:pt x="1020564" y="16878"/>
                    <a:pt x="1024266" y="25813"/>
                    <a:pt x="1024266" y="35130"/>
                  </a:cubicBezTo>
                  <a:lnTo>
                    <a:pt x="1024266" y="473168"/>
                  </a:lnTo>
                  <a:cubicBezTo>
                    <a:pt x="1024266" y="492570"/>
                    <a:pt x="1008537" y="508298"/>
                    <a:pt x="989135" y="508298"/>
                  </a:cubicBezTo>
                  <a:lnTo>
                    <a:pt x="35130" y="508298"/>
                  </a:lnTo>
                  <a:cubicBezTo>
                    <a:pt x="25813" y="508298"/>
                    <a:pt x="16878" y="504597"/>
                    <a:pt x="10289" y="498009"/>
                  </a:cubicBezTo>
                  <a:cubicBezTo>
                    <a:pt x="3701" y="491420"/>
                    <a:pt x="0" y="482485"/>
                    <a:pt x="0" y="473168"/>
                  </a:cubicBezTo>
                  <a:lnTo>
                    <a:pt x="0" y="35130"/>
                  </a:lnTo>
                  <a:cubicBezTo>
                    <a:pt x="0" y="25813"/>
                    <a:pt x="3701" y="16878"/>
                    <a:pt x="10289" y="10289"/>
                  </a:cubicBezTo>
                  <a:cubicBezTo>
                    <a:pt x="16878" y="3701"/>
                    <a:pt x="25813" y="0"/>
                    <a:pt x="35130" y="0"/>
                  </a:cubicBezTo>
                  <a:close/>
                </a:path>
              </a:pathLst>
            </a:custGeom>
            <a:blipFill>
              <a:blip r:embed="rId2"/>
              <a:stretch>
                <a:fillRect t="-17127" b="-17127"/>
              </a:stretch>
            </a:blipFill>
          </p:spPr>
        </p:sp>
      </p:grpSp>
      <p:grpSp>
        <p:nvGrpSpPr>
          <p:cNvPr id="13" name="Group 13"/>
          <p:cNvGrpSpPr/>
          <p:nvPr/>
        </p:nvGrpSpPr>
        <p:grpSpPr>
          <a:xfrm>
            <a:off x="12893133" y="2520315"/>
            <a:ext cx="6611314" cy="3280905"/>
            <a:chOff x="0" y="0"/>
            <a:chExt cx="1024266" cy="508298"/>
          </a:xfrm>
        </p:grpSpPr>
        <p:sp>
          <p:nvSpPr>
            <p:cNvPr id="14" name="Freeform 14"/>
            <p:cNvSpPr/>
            <p:nvPr/>
          </p:nvSpPr>
          <p:spPr>
            <a:xfrm flipH="1">
              <a:off x="0" y="0"/>
              <a:ext cx="1024266" cy="508298"/>
            </a:xfrm>
            <a:custGeom>
              <a:avLst/>
              <a:gdLst/>
              <a:ahLst/>
              <a:cxnLst/>
              <a:rect l="l" t="t" r="r" b="b"/>
              <a:pathLst>
                <a:path w="1024266" h="508298">
                  <a:moveTo>
                    <a:pt x="989135" y="0"/>
                  </a:moveTo>
                  <a:lnTo>
                    <a:pt x="35130" y="0"/>
                  </a:lnTo>
                  <a:cubicBezTo>
                    <a:pt x="25813" y="0"/>
                    <a:pt x="16878" y="3701"/>
                    <a:pt x="10289" y="10289"/>
                  </a:cubicBezTo>
                  <a:cubicBezTo>
                    <a:pt x="3701" y="16878"/>
                    <a:pt x="0" y="25813"/>
                    <a:pt x="0" y="35130"/>
                  </a:cubicBezTo>
                  <a:lnTo>
                    <a:pt x="0" y="473168"/>
                  </a:lnTo>
                  <a:cubicBezTo>
                    <a:pt x="0" y="492570"/>
                    <a:pt x="15728" y="508298"/>
                    <a:pt x="35130" y="508298"/>
                  </a:cubicBezTo>
                  <a:lnTo>
                    <a:pt x="989135" y="508298"/>
                  </a:lnTo>
                  <a:cubicBezTo>
                    <a:pt x="998452" y="508298"/>
                    <a:pt x="1007388" y="504597"/>
                    <a:pt x="1013976" y="498009"/>
                  </a:cubicBezTo>
                  <a:cubicBezTo>
                    <a:pt x="1020564" y="491420"/>
                    <a:pt x="1024266" y="482485"/>
                    <a:pt x="1024266" y="473168"/>
                  </a:cubicBezTo>
                  <a:lnTo>
                    <a:pt x="1024266" y="35130"/>
                  </a:lnTo>
                  <a:cubicBezTo>
                    <a:pt x="1024266" y="25813"/>
                    <a:pt x="1020564" y="16878"/>
                    <a:pt x="1013976" y="10289"/>
                  </a:cubicBezTo>
                  <a:cubicBezTo>
                    <a:pt x="1007388" y="3701"/>
                    <a:pt x="998452" y="0"/>
                    <a:pt x="989135" y="0"/>
                  </a:cubicBezTo>
                  <a:close/>
                </a:path>
              </a:pathLst>
            </a:custGeom>
            <a:blipFill>
              <a:blip r:embed="rId3"/>
              <a:stretch>
                <a:fillRect t="-16681" b="-17825"/>
              </a:stretch>
            </a:blipFill>
          </p:spPr>
        </p:sp>
      </p:grpSp>
      <p:grpSp>
        <p:nvGrpSpPr>
          <p:cNvPr id="15" name="Group 15"/>
          <p:cNvGrpSpPr/>
          <p:nvPr/>
        </p:nvGrpSpPr>
        <p:grpSpPr>
          <a:xfrm>
            <a:off x="-1190579" y="2520315"/>
            <a:ext cx="6611314" cy="3280905"/>
            <a:chOff x="0" y="0"/>
            <a:chExt cx="1024266" cy="508298"/>
          </a:xfrm>
        </p:grpSpPr>
        <p:sp>
          <p:nvSpPr>
            <p:cNvPr id="16" name="Freeform 16"/>
            <p:cNvSpPr/>
            <p:nvPr/>
          </p:nvSpPr>
          <p:spPr>
            <a:xfrm>
              <a:off x="0" y="0"/>
              <a:ext cx="1024266" cy="508298"/>
            </a:xfrm>
            <a:custGeom>
              <a:avLst/>
              <a:gdLst/>
              <a:ahLst/>
              <a:cxnLst/>
              <a:rect l="l" t="t" r="r" b="b"/>
              <a:pathLst>
                <a:path w="1024266" h="508298">
                  <a:moveTo>
                    <a:pt x="35130" y="0"/>
                  </a:moveTo>
                  <a:lnTo>
                    <a:pt x="989135" y="0"/>
                  </a:lnTo>
                  <a:cubicBezTo>
                    <a:pt x="998452" y="0"/>
                    <a:pt x="1007388" y="3701"/>
                    <a:pt x="1013976" y="10289"/>
                  </a:cubicBezTo>
                  <a:cubicBezTo>
                    <a:pt x="1020564" y="16878"/>
                    <a:pt x="1024266" y="25813"/>
                    <a:pt x="1024266" y="35130"/>
                  </a:cubicBezTo>
                  <a:lnTo>
                    <a:pt x="1024266" y="473168"/>
                  </a:lnTo>
                  <a:cubicBezTo>
                    <a:pt x="1024266" y="492570"/>
                    <a:pt x="1008537" y="508298"/>
                    <a:pt x="989135" y="508298"/>
                  </a:cubicBezTo>
                  <a:lnTo>
                    <a:pt x="35130" y="508298"/>
                  </a:lnTo>
                  <a:cubicBezTo>
                    <a:pt x="25813" y="508298"/>
                    <a:pt x="16878" y="504597"/>
                    <a:pt x="10289" y="498009"/>
                  </a:cubicBezTo>
                  <a:cubicBezTo>
                    <a:pt x="3701" y="491420"/>
                    <a:pt x="0" y="482485"/>
                    <a:pt x="0" y="473168"/>
                  </a:cubicBezTo>
                  <a:lnTo>
                    <a:pt x="0" y="35130"/>
                  </a:lnTo>
                  <a:cubicBezTo>
                    <a:pt x="0" y="25813"/>
                    <a:pt x="3701" y="16878"/>
                    <a:pt x="10289" y="10289"/>
                  </a:cubicBezTo>
                  <a:cubicBezTo>
                    <a:pt x="16878" y="3701"/>
                    <a:pt x="25813" y="0"/>
                    <a:pt x="35130" y="0"/>
                  </a:cubicBezTo>
                  <a:close/>
                </a:path>
              </a:pathLst>
            </a:custGeom>
            <a:blipFill>
              <a:blip r:embed="rId4"/>
              <a:stretch>
                <a:fillRect t="-17883" b="-17883"/>
              </a:stretch>
            </a:blipFill>
          </p:spPr>
        </p:sp>
      </p:grpSp>
      <p:sp>
        <p:nvSpPr>
          <p:cNvPr id="18" name="TextBox 18"/>
          <p:cNvSpPr txBox="1"/>
          <p:nvPr/>
        </p:nvSpPr>
        <p:spPr>
          <a:xfrm>
            <a:off x="4183592" y="1459386"/>
            <a:ext cx="9920815" cy="812800"/>
          </a:xfrm>
          <a:prstGeom prst="rect">
            <a:avLst/>
          </a:prstGeom>
        </p:spPr>
        <p:txBody>
          <a:bodyPr lIns="0" tIns="0" rIns="0" bIns="0" rtlCol="0" anchor="t">
            <a:spAutoFit/>
          </a:bodyPr>
          <a:lstStyle/>
          <a:p>
            <a:pPr algn="ctr">
              <a:lnSpc>
                <a:spcPts val="5150"/>
              </a:lnSpc>
            </a:pPr>
            <a:r>
              <a:rPr lang="en-US" sz="5000" b="1" dirty="0">
                <a:solidFill>
                  <a:srgbClr val="000000"/>
                </a:solidFill>
                <a:latin typeface="Agrandir Wide Bold"/>
                <a:ea typeface="Agrandir Wide Bold"/>
                <a:cs typeface="Agrandir Wide Bold"/>
                <a:sym typeface="Agrandir Wide Bold"/>
              </a:rPr>
              <a:t>OUR PURPOSE</a:t>
            </a:r>
          </a:p>
        </p:txBody>
      </p:sp>
      <p:sp>
        <p:nvSpPr>
          <p:cNvPr id="19" name="TextBox 19"/>
          <p:cNvSpPr txBox="1"/>
          <p:nvPr/>
        </p:nvSpPr>
        <p:spPr>
          <a:xfrm>
            <a:off x="3574206" y="6848693"/>
            <a:ext cx="4778952" cy="630949"/>
          </a:xfrm>
          <a:prstGeom prst="rect">
            <a:avLst/>
          </a:prstGeom>
        </p:spPr>
        <p:txBody>
          <a:bodyPr lIns="0" tIns="0" rIns="0" bIns="0" rtlCol="0" anchor="t">
            <a:spAutoFit/>
          </a:bodyPr>
          <a:lstStyle/>
          <a:p>
            <a:pPr algn="ctr">
              <a:lnSpc>
                <a:spcPts val="3969"/>
              </a:lnSpc>
            </a:pPr>
            <a:r>
              <a:rPr lang="en-US" sz="3853">
                <a:solidFill>
                  <a:srgbClr val="000000"/>
                </a:solidFill>
                <a:latin typeface="Agrandir Wide"/>
                <a:ea typeface="Agrandir Wide"/>
                <a:cs typeface="Agrandir Wide"/>
                <a:sym typeface="Agrandir Wide"/>
              </a:rPr>
              <a:t>Mission</a:t>
            </a:r>
          </a:p>
        </p:txBody>
      </p:sp>
      <p:sp>
        <p:nvSpPr>
          <p:cNvPr id="20" name="TextBox 20"/>
          <p:cNvSpPr txBox="1"/>
          <p:nvPr/>
        </p:nvSpPr>
        <p:spPr>
          <a:xfrm>
            <a:off x="9934842" y="6848693"/>
            <a:ext cx="4778952" cy="630949"/>
          </a:xfrm>
          <a:prstGeom prst="rect">
            <a:avLst/>
          </a:prstGeom>
        </p:spPr>
        <p:txBody>
          <a:bodyPr lIns="0" tIns="0" rIns="0" bIns="0" rtlCol="0" anchor="t">
            <a:spAutoFit/>
          </a:bodyPr>
          <a:lstStyle/>
          <a:p>
            <a:pPr algn="ctr">
              <a:lnSpc>
                <a:spcPts val="3969"/>
              </a:lnSpc>
            </a:pPr>
            <a:r>
              <a:rPr lang="en-US" sz="3853">
                <a:solidFill>
                  <a:srgbClr val="000000"/>
                </a:solidFill>
                <a:latin typeface="Agrandir Wide"/>
                <a:ea typeface="Agrandir Wide"/>
                <a:cs typeface="Agrandir Wide"/>
                <a:sym typeface="Agrandir Wide"/>
              </a:rPr>
              <a:t>Values</a:t>
            </a:r>
          </a:p>
        </p:txBody>
      </p:sp>
      <p:sp>
        <p:nvSpPr>
          <p:cNvPr id="21" name="TextBox 21"/>
          <p:cNvSpPr txBox="1"/>
          <p:nvPr/>
        </p:nvSpPr>
        <p:spPr>
          <a:xfrm>
            <a:off x="3855650" y="7731125"/>
            <a:ext cx="4216064" cy="2289088"/>
          </a:xfrm>
          <a:prstGeom prst="rect">
            <a:avLst/>
          </a:prstGeom>
        </p:spPr>
        <p:txBody>
          <a:bodyPr wrap="square" lIns="0" tIns="0" rIns="0" bIns="0" rtlCol="0" anchor="t">
            <a:spAutoFit/>
          </a:bodyPr>
          <a:lstStyle/>
          <a:p>
            <a:pPr algn="ctr">
              <a:lnSpc>
                <a:spcPts val="3049"/>
              </a:lnSpc>
            </a:pPr>
            <a:r>
              <a:rPr lang="en-US" sz="2000" dirty="0">
                <a:solidFill>
                  <a:srgbClr val="000000"/>
                </a:solidFill>
                <a:latin typeface="Garet Light"/>
                <a:sym typeface="Garet Light"/>
              </a:rPr>
              <a:t>To deliver memorable </a:t>
            </a:r>
            <a:r>
              <a:rPr lang="en-US" sz="2000" dirty="0">
                <a:solidFill>
                  <a:srgbClr val="000000"/>
                </a:solidFill>
                <a:latin typeface="Garet Light"/>
              </a:rPr>
              <a:t>Better food for more people. The company focuses on leveraging technology to enhance the dining and food delivery experience globally.</a:t>
            </a:r>
            <a:endParaRPr lang="en-US" sz="2000" dirty="0">
              <a:solidFill>
                <a:srgbClr val="000000"/>
              </a:solidFill>
              <a:latin typeface="Garet Light"/>
              <a:sym typeface="Garet Light"/>
            </a:endParaRPr>
          </a:p>
        </p:txBody>
      </p:sp>
      <p:sp>
        <p:nvSpPr>
          <p:cNvPr id="22" name="TextBox 22"/>
          <p:cNvSpPr txBox="1"/>
          <p:nvPr/>
        </p:nvSpPr>
        <p:spPr>
          <a:xfrm>
            <a:off x="10216286" y="7731125"/>
            <a:ext cx="4216064" cy="1154162"/>
          </a:xfrm>
          <a:prstGeom prst="rect">
            <a:avLst/>
          </a:prstGeom>
        </p:spPr>
        <p:txBody>
          <a:bodyPr lIns="0" tIns="0" rIns="0" bIns="0" rtlCol="0" anchor="t">
            <a:spAutoFit/>
          </a:bodyPr>
          <a:lstStyle/>
          <a:p>
            <a:pPr marL="0" lvl="0" indent="0" algn="ctr">
              <a:lnSpc>
                <a:spcPts val="3049"/>
              </a:lnSpc>
              <a:spcBef>
                <a:spcPct val="0"/>
              </a:spcBef>
            </a:pPr>
            <a:r>
              <a:rPr lang="en-US" sz="2000" u="none" strike="noStrike" dirty="0">
                <a:solidFill>
                  <a:srgbClr val="000000"/>
                </a:solidFill>
                <a:latin typeface="Garet Light"/>
                <a:ea typeface="Garet Light"/>
                <a:cs typeface="Garet Light"/>
                <a:sym typeface="Garet Light"/>
              </a:rPr>
              <a:t>We deliver quality, memorable experiences, creativity, and community connections</a:t>
            </a:r>
            <a:r>
              <a:rPr lang="en-US" sz="2499" u="none" strike="noStrike" dirty="0">
                <a:solidFill>
                  <a:srgbClr val="000000"/>
                </a:solidFill>
                <a:latin typeface="Garet Light"/>
                <a:ea typeface="Garet Light"/>
                <a:cs typeface="Garet Light"/>
                <a:sym typeface="Garet Light"/>
              </a:rPr>
              <a:t>.</a:t>
            </a:r>
          </a:p>
        </p:txBody>
      </p:sp>
      <p:sp>
        <p:nvSpPr>
          <p:cNvPr id="25" name="Date Placeholder 24">
            <a:extLst>
              <a:ext uri="{FF2B5EF4-FFF2-40B4-BE49-F238E27FC236}">
                <a16:creationId xmlns:a16="http://schemas.microsoft.com/office/drawing/2014/main" id="{2DDFE5DE-48AD-37C8-3F6F-5B7DB1F803CB}"/>
              </a:ext>
            </a:extLst>
          </p:cNvPr>
          <p:cNvSpPr>
            <a:spLocks noGrp="1"/>
          </p:cNvSpPr>
          <p:nvPr>
            <p:ph type="dt" sz="half" idx="10"/>
          </p:nvPr>
        </p:nvSpPr>
        <p:spPr/>
        <p:txBody>
          <a:bodyPr/>
          <a:lstStyle/>
          <a:p>
            <a:r>
              <a:rPr lang="en-US"/>
              <a:t>3/8/2025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41648" y="1978457"/>
            <a:ext cx="9515633" cy="8442421"/>
            <a:chOff x="0" y="0"/>
            <a:chExt cx="1110744" cy="985469"/>
          </a:xfrm>
        </p:grpSpPr>
        <p:sp>
          <p:nvSpPr>
            <p:cNvPr id="3" name="Freeform 3"/>
            <p:cNvSpPr/>
            <p:nvPr/>
          </p:nvSpPr>
          <p:spPr>
            <a:xfrm>
              <a:off x="0" y="0"/>
              <a:ext cx="1110744" cy="985469"/>
            </a:xfrm>
            <a:custGeom>
              <a:avLst/>
              <a:gdLst/>
              <a:ahLst/>
              <a:cxnLst/>
              <a:rect l="l" t="t" r="r" b="b"/>
              <a:pathLst>
                <a:path w="1110744" h="985469">
                  <a:moveTo>
                    <a:pt x="24408" y="0"/>
                  </a:moveTo>
                  <a:lnTo>
                    <a:pt x="1086336" y="0"/>
                  </a:lnTo>
                  <a:cubicBezTo>
                    <a:pt x="1092809" y="0"/>
                    <a:pt x="1099017" y="2572"/>
                    <a:pt x="1103595" y="7149"/>
                  </a:cubicBezTo>
                  <a:cubicBezTo>
                    <a:pt x="1108172" y="11726"/>
                    <a:pt x="1110744" y="17935"/>
                    <a:pt x="1110744" y="24408"/>
                  </a:cubicBezTo>
                  <a:lnTo>
                    <a:pt x="1110744" y="961061"/>
                  </a:lnTo>
                  <a:cubicBezTo>
                    <a:pt x="1110744" y="967535"/>
                    <a:pt x="1108172" y="973743"/>
                    <a:pt x="1103595" y="978321"/>
                  </a:cubicBezTo>
                  <a:cubicBezTo>
                    <a:pt x="1099017" y="982898"/>
                    <a:pt x="1092809" y="985469"/>
                    <a:pt x="1086336" y="985469"/>
                  </a:cubicBezTo>
                  <a:lnTo>
                    <a:pt x="24408" y="985469"/>
                  </a:lnTo>
                  <a:cubicBezTo>
                    <a:pt x="17935" y="985469"/>
                    <a:pt x="11726" y="982898"/>
                    <a:pt x="7149" y="978321"/>
                  </a:cubicBezTo>
                  <a:cubicBezTo>
                    <a:pt x="2572" y="973743"/>
                    <a:pt x="0" y="967535"/>
                    <a:pt x="0" y="961061"/>
                  </a:cubicBezTo>
                  <a:lnTo>
                    <a:pt x="0" y="24408"/>
                  </a:lnTo>
                  <a:cubicBezTo>
                    <a:pt x="0" y="17935"/>
                    <a:pt x="2572" y="11726"/>
                    <a:pt x="7149" y="7149"/>
                  </a:cubicBezTo>
                  <a:cubicBezTo>
                    <a:pt x="11726" y="2572"/>
                    <a:pt x="17935" y="0"/>
                    <a:pt x="24408" y="0"/>
                  </a:cubicBezTo>
                  <a:close/>
                </a:path>
              </a:pathLst>
            </a:custGeom>
            <a:blipFill>
              <a:blip r:embed="rId2"/>
              <a:stretch>
                <a:fillRect l="-9410" r="-23754"/>
              </a:stretch>
            </a:blipFill>
          </p:spPr>
        </p:sp>
      </p:grpSp>
      <p:grpSp>
        <p:nvGrpSpPr>
          <p:cNvPr id="4" name="Group 4"/>
          <p:cNvGrpSpPr/>
          <p:nvPr/>
        </p:nvGrpSpPr>
        <p:grpSpPr>
          <a:xfrm rot="-8548231">
            <a:off x="13914824" y="3205480"/>
            <a:ext cx="8746352" cy="10287000"/>
            <a:chOff x="0" y="0"/>
            <a:chExt cx="2303566" cy="2709333"/>
          </a:xfrm>
        </p:grpSpPr>
        <p:sp>
          <p:nvSpPr>
            <p:cNvPr id="5" name="Freeform 5"/>
            <p:cNvSpPr/>
            <p:nvPr/>
          </p:nvSpPr>
          <p:spPr>
            <a:xfrm>
              <a:off x="0" y="0"/>
              <a:ext cx="2303566" cy="2709333"/>
            </a:xfrm>
            <a:custGeom>
              <a:avLst/>
              <a:gdLst/>
              <a:ahLst/>
              <a:cxnLst/>
              <a:rect l="l" t="t" r="r" b="b"/>
              <a:pathLst>
                <a:path w="2303566" h="2709333">
                  <a:moveTo>
                    <a:pt x="0" y="0"/>
                  </a:moveTo>
                  <a:lnTo>
                    <a:pt x="2303566" y="0"/>
                  </a:lnTo>
                  <a:lnTo>
                    <a:pt x="2303566" y="2709333"/>
                  </a:lnTo>
                  <a:lnTo>
                    <a:pt x="0" y="2709333"/>
                  </a:lnTo>
                  <a:close/>
                </a:path>
              </a:pathLst>
            </a:custGeom>
            <a:gradFill rotWithShape="1">
              <a:gsLst>
                <a:gs pos="0">
                  <a:srgbClr val="E88400">
                    <a:alpha val="100000"/>
                  </a:srgbClr>
                </a:gs>
                <a:gs pos="100000">
                  <a:srgbClr val="FFFFFF">
                    <a:alpha val="0"/>
                  </a:srgbClr>
                </a:gs>
              </a:gsLst>
              <a:lin ang="0"/>
            </a:gradFill>
          </p:spPr>
        </p:sp>
        <p:sp>
          <p:nvSpPr>
            <p:cNvPr id="6" name="TextBox 6"/>
            <p:cNvSpPr txBox="1"/>
            <p:nvPr/>
          </p:nvSpPr>
          <p:spPr>
            <a:xfrm>
              <a:off x="0" y="-38100"/>
              <a:ext cx="2303566" cy="2747433"/>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1028700" y="2896032"/>
            <a:ext cx="712588" cy="712588"/>
            <a:chOff x="0" y="0"/>
            <a:chExt cx="812800" cy="812800"/>
          </a:xfrm>
          <a:solidFill>
            <a:srgbClr val="C00000"/>
          </a:solidFill>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9" name="TextBox 9"/>
            <p:cNvSpPr txBox="1"/>
            <p:nvPr/>
          </p:nvSpPr>
          <p:spPr>
            <a:xfrm>
              <a:off x="76200" y="114300"/>
              <a:ext cx="660400" cy="622300"/>
            </a:xfrm>
            <a:prstGeom prst="rect">
              <a:avLst/>
            </a:prstGeom>
            <a:grpFill/>
          </p:spPr>
          <p:txBody>
            <a:bodyPr lIns="50800" tIns="50800" rIns="50800" bIns="50800" rtlCol="0" anchor="ctr"/>
            <a:lstStyle/>
            <a:p>
              <a:pPr algn="ctr">
                <a:lnSpc>
                  <a:spcPts val="2060"/>
                </a:lnSpc>
              </a:pPr>
              <a:endParaRPr/>
            </a:p>
          </p:txBody>
        </p:sp>
      </p:grpSp>
      <p:grpSp>
        <p:nvGrpSpPr>
          <p:cNvPr id="10" name="Group 10"/>
          <p:cNvGrpSpPr/>
          <p:nvPr/>
        </p:nvGrpSpPr>
        <p:grpSpPr>
          <a:xfrm>
            <a:off x="1028700" y="4493977"/>
            <a:ext cx="712588" cy="712588"/>
            <a:chOff x="0" y="0"/>
            <a:chExt cx="812800" cy="812800"/>
          </a:xfrm>
          <a:solidFill>
            <a:srgbClr val="C00000"/>
          </a:solidFill>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12" name="TextBox 12"/>
            <p:cNvSpPr txBox="1"/>
            <p:nvPr/>
          </p:nvSpPr>
          <p:spPr>
            <a:xfrm>
              <a:off x="76200" y="114300"/>
              <a:ext cx="660400" cy="622300"/>
            </a:xfrm>
            <a:prstGeom prst="rect">
              <a:avLst/>
            </a:prstGeom>
            <a:grpFill/>
          </p:spPr>
          <p:txBody>
            <a:bodyPr lIns="50800" tIns="50800" rIns="50800" bIns="50800" rtlCol="0" anchor="ctr"/>
            <a:lstStyle/>
            <a:p>
              <a:pPr algn="ctr">
                <a:lnSpc>
                  <a:spcPts val="2060"/>
                </a:lnSpc>
              </a:pPr>
              <a:endParaRPr/>
            </a:p>
          </p:txBody>
        </p:sp>
      </p:grpSp>
      <p:grpSp>
        <p:nvGrpSpPr>
          <p:cNvPr id="13" name="Group 13"/>
          <p:cNvGrpSpPr/>
          <p:nvPr/>
        </p:nvGrpSpPr>
        <p:grpSpPr>
          <a:xfrm>
            <a:off x="1028700" y="6151517"/>
            <a:ext cx="712588" cy="712588"/>
            <a:chOff x="0" y="0"/>
            <a:chExt cx="812800" cy="812800"/>
          </a:xfrm>
          <a:solidFill>
            <a:srgbClr val="C00000"/>
          </a:solidFill>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15" name="TextBox 15"/>
            <p:cNvSpPr txBox="1"/>
            <p:nvPr/>
          </p:nvSpPr>
          <p:spPr>
            <a:xfrm>
              <a:off x="76200" y="114300"/>
              <a:ext cx="660400" cy="622300"/>
            </a:xfrm>
            <a:prstGeom prst="rect">
              <a:avLst/>
            </a:prstGeom>
            <a:grpFill/>
          </p:spPr>
          <p:txBody>
            <a:bodyPr lIns="50800" tIns="50800" rIns="50800" bIns="50800" rtlCol="0" anchor="ctr"/>
            <a:lstStyle/>
            <a:p>
              <a:pPr algn="ctr">
                <a:lnSpc>
                  <a:spcPts val="2060"/>
                </a:lnSpc>
              </a:pPr>
              <a:endParaRPr dirty="0"/>
            </a:p>
          </p:txBody>
        </p:sp>
      </p:grpSp>
      <p:grpSp>
        <p:nvGrpSpPr>
          <p:cNvPr id="16" name="Group 16"/>
          <p:cNvGrpSpPr/>
          <p:nvPr/>
        </p:nvGrpSpPr>
        <p:grpSpPr>
          <a:xfrm>
            <a:off x="1028700" y="7636392"/>
            <a:ext cx="712588" cy="712588"/>
            <a:chOff x="0" y="0"/>
            <a:chExt cx="812800" cy="812800"/>
          </a:xfrm>
          <a:solidFill>
            <a:srgbClr val="C00000"/>
          </a:solidFill>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18" name="TextBox 18"/>
            <p:cNvSpPr txBox="1"/>
            <p:nvPr/>
          </p:nvSpPr>
          <p:spPr>
            <a:xfrm>
              <a:off x="76200" y="114300"/>
              <a:ext cx="660400" cy="622300"/>
            </a:xfrm>
            <a:prstGeom prst="rect">
              <a:avLst/>
            </a:prstGeom>
            <a:grpFill/>
          </p:spPr>
          <p:txBody>
            <a:bodyPr lIns="50800" tIns="50800" rIns="50800" bIns="50800" rtlCol="0" anchor="ctr"/>
            <a:lstStyle/>
            <a:p>
              <a:pPr algn="ctr">
                <a:lnSpc>
                  <a:spcPts val="2060"/>
                </a:lnSpc>
              </a:pPr>
              <a:endParaRPr/>
            </a:p>
          </p:txBody>
        </p:sp>
      </p:grpSp>
      <p:sp>
        <p:nvSpPr>
          <p:cNvPr id="19" name="TextBox 19"/>
          <p:cNvSpPr txBox="1"/>
          <p:nvPr/>
        </p:nvSpPr>
        <p:spPr>
          <a:xfrm>
            <a:off x="1028700" y="1921307"/>
            <a:ext cx="8115300" cy="677108"/>
          </a:xfrm>
          <a:prstGeom prst="rect">
            <a:avLst/>
          </a:prstGeom>
        </p:spPr>
        <p:txBody>
          <a:bodyPr lIns="0" tIns="0" rIns="0" bIns="0" rtlCol="0" anchor="t">
            <a:spAutoFit/>
          </a:bodyPr>
          <a:lstStyle/>
          <a:p>
            <a:pPr algn="ctr"/>
            <a:r>
              <a:rPr lang="en-IN" sz="4400" b="1" dirty="0"/>
              <a:t>Zomato’s Business Model</a:t>
            </a:r>
            <a:endParaRPr lang="en-IN" sz="4400" dirty="0"/>
          </a:p>
        </p:txBody>
      </p:sp>
      <p:sp>
        <p:nvSpPr>
          <p:cNvPr id="20" name="TextBox 20"/>
          <p:cNvSpPr txBox="1"/>
          <p:nvPr/>
        </p:nvSpPr>
        <p:spPr>
          <a:xfrm>
            <a:off x="1384994" y="3065001"/>
            <a:ext cx="5848440" cy="307777"/>
          </a:xfrm>
          <a:prstGeom prst="rect">
            <a:avLst/>
          </a:prstGeom>
        </p:spPr>
        <p:txBody>
          <a:bodyPr lIns="0" tIns="0" rIns="0" bIns="0" rtlCol="0" anchor="t">
            <a:spAutoFit/>
          </a:bodyPr>
          <a:lstStyle/>
          <a:p>
            <a:pPr algn="l">
              <a:lnSpc>
                <a:spcPts val="2440"/>
              </a:lnSpc>
            </a:pPr>
            <a:r>
              <a:rPr lang="en-IN" sz="2000"/>
              <a:t>Online Food Delivery</a:t>
            </a:r>
            <a:endParaRPr lang="en-US" sz="2000" b="1" dirty="0">
              <a:solidFill>
                <a:srgbClr val="000000"/>
              </a:solidFill>
              <a:latin typeface="Garet Bold"/>
              <a:ea typeface="Garet Bold"/>
              <a:cs typeface="Garet Bold"/>
              <a:sym typeface="Garet Bold"/>
            </a:endParaRPr>
          </a:p>
        </p:txBody>
      </p:sp>
      <p:sp>
        <p:nvSpPr>
          <p:cNvPr id="21" name="TextBox 21"/>
          <p:cNvSpPr txBox="1"/>
          <p:nvPr/>
        </p:nvSpPr>
        <p:spPr>
          <a:xfrm>
            <a:off x="1420184" y="4632874"/>
            <a:ext cx="5848440" cy="307777"/>
          </a:xfrm>
          <a:prstGeom prst="rect">
            <a:avLst/>
          </a:prstGeom>
        </p:spPr>
        <p:txBody>
          <a:bodyPr lIns="0" tIns="0" rIns="0" bIns="0" rtlCol="0" anchor="t">
            <a:spAutoFit/>
          </a:bodyPr>
          <a:lstStyle/>
          <a:p>
            <a:pPr algn="l">
              <a:lnSpc>
                <a:spcPts val="2440"/>
              </a:lnSpc>
            </a:pPr>
            <a:r>
              <a:rPr lang="en-IN" sz="2000" dirty="0"/>
              <a:t>Restaurant Listings and Reviews</a:t>
            </a:r>
            <a:endParaRPr lang="en-US" sz="2000" b="1" dirty="0">
              <a:solidFill>
                <a:srgbClr val="000000"/>
              </a:solidFill>
              <a:latin typeface="Garet Bold"/>
              <a:ea typeface="Garet Bold"/>
              <a:cs typeface="Garet Bold"/>
              <a:sym typeface="Garet Bold"/>
            </a:endParaRPr>
          </a:p>
        </p:txBody>
      </p:sp>
      <p:sp>
        <p:nvSpPr>
          <p:cNvPr id="22" name="TextBox 22"/>
          <p:cNvSpPr txBox="1"/>
          <p:nvPr/>
        </p:nvSpPr>
        <p:spPr>
          <a:xfrm>
            <a:off x="1384994" y="6321274"/>
            <a:ext cx="5848440" cy="307777"/>
          </a:xfrm>
          <a:prstGeom prst="rect">
            <a:avLst/>
          </a:prstGeom>
        </p:spPr>
        <p:txBody>
          <a:bodyPr lIns="0" tIns="0" rIns="0" bIns="0" rtlCol="0" anchor="t">
            <a:spAutoFit/>
          </a:bodyPr>
          <a:lstStyle/>
          <a:p>
            <a:pPr algn="l">
              <a:lnSpc>
                <a:spcPts val="2440"/>
              </a:lnSpc>
            </a:pPr>
            <a:r>
              <a:rPr lang="en-IN" sz="2000"/>
              <a:t>Cloud Kitchen Partnerships</a:t>
            </a:r>
            <a:endParaRPr lang="en-US" sz="2000" b="1" dirty="0">
              <a:solidFill>
                <a:srgbClr val="000000"/>
              </a:solidFill>
              <a:latin typeface="Garet Bold"/>
              <a:ea typeface="Garet Bold"/>
              <a:cs typeface="Garet Bold"/>
              <a:sym typeface="Garet Bold"/>
            </a:endParaRPr>
          </a:p>
        </p:txBody>
      </p:sp>
      <p:sp>
        <p:nvSpPr>
          <p:cNvPr id="23" name="TextBox 23"/>
          <p:cNvSpPr txBox="1"/>
          <p:nvPr/>
        </p:nvSpPr>
        <p:spPr>
          <a:xfrm>
            <a:off x="1384994" y="7805361"/>
            <a:ext cx="5848440" cy="299720"/>
          </a:xfrm>
          <a:prstGeom prst="rect">
            <a:avLst/>
          </a:prstGeom>
        </p:spPr>
        <p:txBody>
          <a:bodyPr lIns="0" tIns="0" rIns="0" bIns="0" rtlCol="0" anchor="t">
            <a:spAutoFit/>
          </a:bodyPr>
          <a:lstStyle/>
          <a:p>
            <a:pPr algn="l">
              <a:lnSpc>
                <a:spcPts val="2440"/>
              </a:lnSpc>
            </a:pPr>
            <a:r>
              <a:rPr lang="en-US" sz="2000" b="1" dirty="0">
                <a:solidFill>
                  <a:srgbClr val="000000"/>
                </a:solidFill>
                <a:latin typeface="Garet Bold"/>
                <a:ea typeface="Garet Bold"/>
                <a:cs typeface="Garet Bold"/>
                <a:sym typeface="Garet Bold"/>
              </a:rPr>
              <a:t>Marketing Support</a:t>
            </a:r>
          </a:p>
        </p:txBody>
      </p:sp>
      <p:sp>
        <p:nvSpPr>
          <p:cNvPr id="24" name="TextBox 24"/>
          <p:cNvSpPr txBox="1"/>
          <p:nvPr/>
        </p:nvSpPr>
        <p:spPr>
          <a:xfrm>
            <a:off x="1384993" y="3608621"/>
            <a:ext cx="7911407" cy="923330"/>
          </a:xfrm>
          <a:prstGeom prst="rect">
            <a:avLst/>
          </a:prstGeom>
        </p:spPr>
        <p:txBody>
          <a:bodyPr wrap="square" lIns="0" tIns="0" rIns="0" bIns="0" rtlCol="0" anchor="t">
            <a:spAutoFit/>
          </a:bodyPr>
          <a:lstStyle/>
          <a:p>
            <a:pPr algn="just">
              <a:lnSpc>
                <a:spcPts val="2440"/>
              </a:lnSpc>
            </a:pPr>
            <a:r>
              <a:rPr lang="en-US" dirty="0">
                <a:solidFill>
                  <a:srgbClr val="000000"/>
                </a:solidFill>
                <a:latin typeface="Garet Light"/>
              </a:rPr>
              <a:t>Zomato connects customers with restaurants, enabling them to order food online and get it delivered quickly through its app or website. </a:t>
            </a:r>
            <a:endParaRPr lang="en-US" dirty="0">
              <a:solidFill>
                <a:srgbClr val="000000"/>
              </a:solidFill>
              <a:latin typeface="Garet Light"/>
              <a:sym typeface="Garet Light"/>
            </a:endParaRPr>
          </a:p>
        </p:txBody>
      </p:sp>
      <p:sp>
        <p:nvSpPr>
          <p:cNvPr id="25" name="TextBox 25"/>
          <p:cNvSpPr txBox="1"/>
          <p:nvPr/>
        </p:nvSpPr>
        <p:spPr>
          <a:xfrm>
            <a:off x="1524000" y="5244630"/>
            <a:ext cx="7772400" cy="607859"/>
          </a:xfrm>
          <a:prstGeom prst="rect">
            <a:avLst/>
          </a:prstGeom>
        </p:spPr>
        <p:txBody>
          <a:bodyPr wrap="square" lIns="0" tIns="0" rIns="0" bIns="0" rtlCol="0" anchor="t">
            <a:spAutoFit/>
          </a:bodyPr>
          <a:lstStyle/>
          <a:p>
            <a:pPr algn="just">
              <a:lnSpc>
                <a:spcPts val="2440"/>
              </a:lnSpc>
            </a:pPr>
            <a:r>
              <a:rPr lang="en-US" dirty="0">
                <a:solidFill>
                  <a:srgbClr val="000000"/>
                </a:solidFill>
                <a:latin typeface="Garet Light"/>
              </a:rPr>
              <a:t>Zomato started as a restaurant discovery platform, allowing users to browse menus, read reviews, and find ratings.</a:t>
            </a:r>
            <a:endParaRPr lang="en-US" dirty="0">
              <a:solidFill>
                <a:srgbClr val="000000"/>
              </a:solidFill>
              <a:latin typeface="Garet Light"/>
              <a:sym typeface="Garet Light"/>
            </a:endParaRPr>
          </a:p>
        </p:txBody>
      </p:sp>
      <p:sp>
        <p:nvSpPr>
          <p:cNvPr id="26" name="TextBox 26"/>
          <p:cNvSpPr txBox="1"/>
          <p:nvPr/>
        </p:nvSpPr>
        <p:spPr>
          <a:xfrm>
            <a:off x="1384994" y="6944048"/>
            <a:ext cx="7606606" cy="607859"/>
          </a:xfrm>
          <a:prstGeom prst="rect">
            <a:avLst/>
          </a:prstGeom>
        </p:spPr>
        <p:txBody>
          <a:bodyPr wrap="square" lIns="0" tIns="0" rIns="0" bIns="0" rtlCol="0" anchor="t">
            <a:spAutoFit/>
          </a:bodyPr>
          <a:lstStyle/>
          <a:p>
            <a:pPr algn="just">
              <a:lnSpc>
                <a:spcPts val="2440"/>
              </a:lnSpc>
            </a:pPr>
            <a:r>
              <a:rPr lang="en-US" dirty="0">
                <a:solidFill>
                  <a:srgbClr val="000000"/>
                </a:solidFill>
                <a:latin typeface="Garet Light"/>
              </a:rPr>
              <a:t>Zomato partners with restaurants to support cloud kitchens (also known as ghost kitchens).</a:t>
            </a:r>
            <a:endParaRPr lang="en-US" dirty="0">
              <a:solidFill>
                <a:srgbClr val="000000"/>
              </a:solidFill>
              <a:latin typeface="Garet Light"/>
              <a:sym typeface="Garet Light"/>
            </a:endParaRPr>
          </a:p>
        </p:txBody>
      </p:sp>
      <p:sp>
        <p:nvSpPr>
          <p:cNvPr id="27" name="TextBox 27"/>
          <p:cNvSpPr txBox="1"/>
          <p:nvPr/>
        </p:nvSpPr>
        <p:spPr>
          <a:xfrm>
            <a:off x="1384994" y="8348980"/>
            <a:ext cx="7606606" cy="615553"/>
          </a:xfrm>
          <a:prstGeom prst="rect">
            <a:avLst/>
          </a:prstGeom>
        </p:spPr>
        <p:txBody>
          <a:bodyPr wrap="square" lIns="0" tIns="0" rIns="0" bIns="0" rtlCol="0" anchor="t">
            <a:spAutoFit/>
          </a:bodyPr>
          <a:lstStyle/>
          <a:p>
            <a:pPr algn="just">
              <a:lnSpc>
                <a:spcPts val="2440"/>
              </a:lnSpc>
            </a:pPr>
            <a:r>
              <a:rPr lang="en-US" sz="2000" dirty="0">
                <a:solidFill>
                  <a:srgbClr val="000000"/>
                </a:solidFill>
                <a:latin typeface="Garet Light"/>
                <a:ea typeface="Garet Light"/>
                <a:cs typeface="Garet Light"/>
                <a:sym typeface="Garet Light"/>
              </a:rPr>
              <a:t>National and local marketing campaigns tailored to increase visibility and attract customers</a:t>
            </a:r>
          </a:p>
        </p:txBody>
      </p:sp>
      <p:sp>
        <p:nvSpPr>
          <p:cNvPr id="34" name="Date Placeholder 33">
            <a:extLst>
              <a:ext uri="{FF2B5EF4-FFF2-40B4-BE49-F238E27FC236}">
                <a16:creationId xmlns:a16="http://schemas.microsoft.com/office/drawing/2014/main" id="{B6C80D24-6C5A-C6F6-F776-13BFF58B74DC}"/>
              </a:ext>
            </a:extLst>
          </p:cNvPr>
          <p:cNvSpPr>
            <a:spLocks noGrp="1"/>
          </p:cNvSpPr>
          <p:nvPr>
            <p:ph type="dt" sz="half" idx="10"/>
          </p:nvPr>
        </p:nvSpPr>
        <p:spPr/>
        <p:txBody>
          <a:bodyPr/>
          <a:lstStyle/>
          <a:p>
            <a:r>
              <a:rPr lang="en-US"/>
              <a:t>3/8/2025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59553" y="8004733"/>
            <a:ext cx="3968893" cy="1086485"/>
          </a:xfrm>
          <a:custGeom>
            <a:avLst/>
            <a:gdLst/>
            <a:ahLst/>
            <a:cxnLst/>
            <a:rect l="l" t="t" r="r" b="b"/>
            <a:pathLst>
              <a:path w="3968893" h="1086485">
                <a:moveTo>
                  <a:pt x="0" y="0"/>
                </a:moveTo>
                <a:lnTo>
                  <a:pt x="3968894" y="0"/>
                </a:lnTo>
                <a:lnTo>
                  <a:pt x="3968894" y="1086485"/>
                </a:lnTo>
                <a:lnTo>
                  <a:pt x="0" y="1086485"/>
                </a:lnTo>
                <a:lnTo>
                  <a:pt x="0" y="0"/>
                </a:lnTo>
                <a:close/>
              </a:path>
            </a:pathLst>
          </a:custGeom>
          <a:blipFill>
            <a:blip r:embed="rId2">
              <a:alphaModFix amt="15000"/>
            </a:blip>
            <a:stretch>
              <a:fillRect/>
            </a:stretch>
          </a:blipFill>
        </p:spPr>
      </p:sp>
      <p:sp>
        <p:nvSpPr>
          <p:cNvPr id="3" name="Freeform 3"/>
          <p:cNvSpPr/>
          <p:nvPr/>
        </p:nvSpPr>
        <p:spPr>
          <a:xfrm>
            <a:off x="11766622" y="8004733"/>
            <a:ext cx="3968893" cy="1086485"/>
          </a:xfrm>
          <a:custGeom>
            <a:avLst/>
            <a:gdLst/>
            <a:ahLst/>
            <a:cxnLst/>
            <a:rect l="l" t="t" r="r" b="b"/>
            <a:pathLst>
              <a:path w="3968893" h="1086485">
                <a:moveTo>
                  <a:pt x="0" y="0"/>
                </a:moveTo>
                <a:lnTo>
                  <a:pt x="3968893" y="0"/>
                </a:lnTo>
                <a:lnTo>
                  <a:pt x="3968893" y="1086485"/>
                </a:lnTo>
                <a:lnTo>
                  <a:pt x="0" y="1086485"/>
                </a:lnTo>
                <a:lnTo>
                  <a:pt x="0" y="0"/>
                </a:lnTo>
                <a:close/>
              </a:path>
            </a:pathLst>
          </a:custGeom>
          <a:blipFill>
            <a:blip r:embed="rId2">
              <a:alphaModFix amt="15000"/>
            </a:blip>
            <a:stretch>
              <a:fillRect/>
            </a:stretch>
          </a:blipFill>
        </p:spPr>
      </p:sp>
      <p:sp>
        <p:nvSpPr>
          <p:cNvPr id="4" name="Freeform 4"/>
          <p:cNvSpPr/>
          <p:nvPr/>
        </p:nvSpPr>
        <p:spPr>
          <a:xfrm>
            <a:off x="2555097" y="8004733"/>
            <a:ext cx="3968893" cy="1086485"/>
          </a:xfrm>
          <a:custGeom>
            <a:avLst/>
            <a:gdLst/>
            <a:ahLst/>
            <a:cxnLst/>
            <a:rect l="l" t="t" r="r" b="b"/>
            <a:pathLst>
              <a:path w="3968893" h="1086485">
                <a:moveTo>
                  <a:pt x="0" y="0"/>
                </a:moveTo>
                <a:lnTo>
                  <a:pt x="3968893" y="0"/>
                </a:lnTo>
                <a:lnTo>
                  <a:pt x="3968893" y="1086485"/>
                </a:lnTo>
                <a:lnTo>
                  <a:pt x="0" y="1086485"/>
                </a:lnTo>
                <a:lnTo>
                  <a:pt x="0" y="0"/>
                </a:lnTo>
                <a:close/>
              </a:path>
            </a:pathLst>
          </a:custGeom>
          <a:blipFill>
            <a:blip r:embed="rId2">
              <a:alphaModFix amt="15000"/>
            </a:blip>
            <a:stretch>
              <a:fillRect/>
            </a:stretch>
          </a:blipFill>
        </p:spPr>
      </p:sp>
      <p:grpSp>
        <p:nvGrpSpPr>
          <p:cNvPr id="5" name="Group 5"/>
          <p:cNvGrpSpPr/>
          <p:nvPr/>
        </p:nvGrpSpPr>
        <p:grpSpPr>
          <a:xfrm>
            <a:off x="7162165" y="2884538"/>
            <a:ext cx="3966282" cy="5461814"/>
            <a:chOff x="0" y="0"/>
            <a:chExt cx="1044617" cy="1438502"/>
          </a:xfrm>
          <a:solidFill>
            <a:srgbClr val="C00000"/>
          </a:solidFill>
        </p:grpSpPr>
        <p:sp>
          <p:nvSpPr>
            <p:cNvPr id="6" name="Freeform 6"/>
            <p:cNvSpPr/>
            <p:nvPr/>
          </p:nvSpPr>
          <p:spPr>
            <a:xfrm>
              <a:off x="0" y="0"/>
              <a:ext cx="1044617" cy="1438502"/>
            </a:xfrm>
            <a:custGeom>
              <a:avLst/>
              <a:gdLst/>
              <a:ahLst/>
              <a:cxnLst/>
              <a:rect l="l" t="t" r="r" b="b"/>
              <a:pathLst>
                <a:path w="1044617" h="1438502">
                  <a:moveTo>
                    <a:pt x="58558" y="0"/>
                  </a:moveTo>
                  <a:lnTo>
                    <a:pt x="986059" y="0"/>
                  </a:lnTo>
                  <a:cubicBezTo>
                    <a:pt x="1001590" y="0"/>
                    <a:pt x="1016484" y="6169"/>
                    <a:pt x="1027466" y="17151"/>
                  </a:cubicBezTo>
                  <a:cubicBezTo>
                    <a:pt x="1038448" y="28133"/>
                    <a:pt x="1044617" y="43027"/>
                    <a:pt x="1044617" y="58558"/>
                  </a:cubicBezTo>
                  <a:lnTo>
                    <a:pt x="1044617" y="1379944"/>
                  </a:lnTo>
                  <a:cubicBezTo>
                    <a:pt x="1044617" y="1412285"/>
                    <a:pt x="1018400" y="1438502"/>
                    <a:pt x="986059" y="1438502"/>
                  </a:cubicBezTo>
                  <a:lnTo>
                    <a:pt x="58558" y="1438502"/>
                  </a:lnTo>
                  <a:cubicBezTo>
                    <a:pt x="26217" y="1438502"/>
                    <a:pt x="0" y="1412285"/>
                    <a:pt x="0" y="1379944"/>
                  </a:cubicBezTo>
                  <a:lnTo>
                    <a:pt x="0" y="58558"/>
                  </a:lnTo>
                  <a:cubicBezTo>
                    <a:pt x="0" y="43027"/>
                    <a:pt x="6169" y="28133"/>
                    <a:pt x="17151" y="17151"/>
                  </a:cubicBezTo>
                  <a:cubicBezTo>
                    <a:pt x="28133" y="6169"/>
                    <a:pt x="43027" y="0"/>
                    <a:pt x="58558" y="0"/>
                  </a:cubicBezTo>
                  <a:close/>
                </a:path>
              </a:pathLst>
            </a:custGeom>
            <a:grpFill/>
          </p:spPr>
        </p:sp>
        <p:sp>
          <p:nvSpPr>
            <p:cNvPr id="7" name="TextBox 7"/>
            <p:cNvSpPr txBox="1"/>
            <p:nvPr/>
          </p:nvSpPr>
          <p:spPr>
            <a:xfrm>
              <a:off x="0" y="38100"/>
              <a:ext cx="1044617" cy="1400402"/>
            </a:xfrm>
            <a:prstGeom prst="rect">
              <a:avLst/>
            </a:prstGeom>
            <a:grpFill/>
          </p:spPr>
          <p:txBody>
            <a:bodyPr lIns="50800" tIns="50800" rIns="50800" bIns="50800" rtlCol="0" anchor="ctr"/>
            <a:lstStyle/>
            <a:p>
              <a:pPr algn="ctr">
                <a:lnSpc>
                  <a:spcPts val="2060"/>
                </a:lnSpc>
              </a:pPr>
              <a:endParaRPr/>
            </a:p>
          </p:txBody>
        </p:sp>
      </p:grpSp>
      <p:grpSp>
        <p:nvGrpSpPr>
          <p:cNvPr id="8" name="Group 8"/>
          <p:cNvGrpSpPr/>
          <p:nvPr/>
        </p:nvGrpSpPr>
        <p:grpSpPr>
          <a:xfrm>
            <a:off x="11766622" y="2884538"/>
            <a:ext cx="3966282" cy="5461814"/>
            <a:chOff x="0" y="0"/>
            <a:chExt cx="1044617" cy="1438502"/>
          </a:xfrm>
          <a:solidFill>
            <a:srgbClr val="C00000"/>
          </a:solidFill>
        </p:grpSpPr>
        <p:sp>
          <p:nvSpPr>
            <p:cNvPr id="9" name="Freeform 9"/>
            <p:cNvSpPr/>
            <p:nvPr/>
          </p:nvSpPr>
          <p:spPr>
            <a:xfrm>
              <a:off x="0" y="0"/>
              <a:ext cx="1044617" cy="1438502"/>
            </a:xfrm>
            <a:custGeom>
              <a:avLst/>
              <a:gdLst/>
              <a:ahLst/>
              <a:cxnLst/>
              <a:rect l="l" t="t" r="r" b="b"/>
              <a:pathLst>
                <a:path w="1044617" h="1438502">
                  <a:moveTo>
                    <a:pt x="58558" y="0"/>
                  </a:moveTo>
                  <a:lnTo>
                    <a:pt x="986059" y="0"/>
                  </a:lnTo>
                  <a:cubicBezTo>
                    <a:pt x="1001590" y="0"/>
                    <a:pt x="1016484" y="6169"/>
                    <a:pt x="1027466" y="17151"/>
                  </a:cubicBezTo>
                  <a:cubicBezTo>
                    <a:pt x="1038448" y="28133"/>
                    <a:pt x="1044617" y="43027"/>
                    <a:pt x="1044617" y="58558"/>
                  </a:cubicBezTo>
                  <a:lnTo>
                    <a:pt x="1044617" y="1379944"/>
                  </a:lnTo>
                  <a:cubicBezTo>
                    <a:pt x="1044617" y="1412285"/>
                    <a:pt x="1018400" y="1438502"/>
                    <a:pt x="986059" y="1438502"/>
                  </a:cubicBezTo>
                  <a:lnTo>
                    <a:pt x="58558" y="1438502"/>
                  </a:lnTo>
                  <a:cubicBezTo>
                    <a:pt x="26217" y="1438502"/>
                    <a:pt x="0" y="1412285"/>
                    <a:pt x="0" y="1379944"/>
                  </a:cubicBezTo>
                  <a:lnTo>
                    <a:pt x="0" y="58558"/>
                  </a:lnTo>
                  <a:cubicBezTo>
                    <a:pt x="0" y="43027"/>
                    <a:pt x="6169" y="28133"/>
                    <a:pt x="17151" y="17151"/>
                  </a:cubicBezTo>
                  <a:cubicBezTo>
                    <a:pt x="28133" y="6169"/>
                    <a:pt x="43027" y="0"/>
                    <a:pt x="58558" y="0"/>
                  </a:cubicBezTo>
                  <a:close/>
                </a:path>
              </a:pathLst>
            </a:custGeom>
            <a:grpFill/>
          </p:spPr>
        </p:sp>
        <p:sp>
          <p:nvSpPr>
            <p:cNvPr id="10" name="TextBox 10"/>
            <p:cNvSpPr txBox="1"/>
            <p:nvPr/>
          </p:nvSpPr>
          <p:spPr>
            <a:xfrm>
              <a:off x="0" y="38100"/>
              <a:ext cx="1044617" cy="1400402"/>
            </a:xfrm>
            <a:prstGeom prst="rect">
              <a:avLst/>
            </a:prstGeom>
            <a:grpFill/>
          </p:spPr>
          <p:txBody>
            <a:bodyPr lIns="50800" tIns="50800" rIns="50800" bIns="50800" rtlCol="0" anchor="ctr"/>
            <a:lstStyle/>
            <a:p>
              <a:pPr algn="ctr">
                <a:lnSpc>
                  <a:spcPts val="2060"/>
                </a:lnSpc>
              </a:pPr>
              <a:endParaRPr/>
            </a:p>
          </p:txBody>
        </p:sp>
      </p:grpSp>
      <p:grpSp>
        <p:nvGrpSpPr>
          <p:cNvPr id="11" name="Group 11"/>
          <p:cNvGrpSpPr/>
          <p:nvPr/>
        </p:nvGrpSpPr>
        <p:grpSpPr>
          <a:xfrm>
            <a:off x="2555097" y="2884538"/>
            <a:ext cx="3966282" cy="5461814"/>
            <a:chOff x="0" y="0"/>
            <a:chExt cx="1044617" cy="1438502"/>
          </a:xfrm>
          <a:solidFill>
            <a:srgbClr val="C00000"/>
          </a:solidFill>
        </p:grpSpPr>
        <p:sp>
          <p:nvSpPr>
            <p:cNvPr id="12" name="Freeform 12"/>
            <p:cNvSpPr/>
            <p:nvPr/>
          </p:nvSpPr>
          <p:spPr>
            <a:xfrm>
              <a:off x="0" y="0"/>
              <a:ext cx="1044617" cy="1438502"/>
            </a:xfrm>
            <a:custGeom>
              <a:avLst/>
              <a:gdLst/>
              <a:ahLst/>
              <a:cxnLst/>
              <a:rect l="l" t="t" r="r" b="b"/>
              <a:pathLst>
                <a:path w="1044617" h="1438502">
                  <a:moveTo>
                    <a:pt x="58558" y="0"/>
                  </a:moveTo>
                  <a:lnTo>
                    <a:pt x="986059" y="0"/>
                  </a:lnTo>
                  <a:cubicBezTo>
                    <a:pt x="1001590" y="0"/>
                    <a:pt x="1016484" y="6169"/>
                    <a:pt x="1027466" y="17151"/>
                  </a:cubicBezTo>
                  <a:cubicBezTo>
                    <a:pt x="1038448" y="28133"/>
                    <a:pt x="1044617" y="43027"/>
                    <a:pt x="1044617" y="58558"/>
                  </a:cubicBezTo>
                  <a:lnTo>
                    <a:pt x="1044617" y="1379944"/>
                  </a:lnTo>
                  <a:cubicBezTo>
                    <a:pt x="1044617" y="1412285"/>
                    <a:pt x="1018400" y="1438502"/>
                    <a:pt x="986059" y="1438502"/>
                  </a:cubicBezTo>
                  <a:lnTo>
                    <a:pt x="58558" y="1438502"/>
                  </a:lnTo>
                  <a:cubicBezTo>
                    <a:pt x="26217" y="1438502"/>
                    <a:pt x="0" y="1412285"/>
                    <a:pt x="0" y="1379944"/>
                  </a:cubicBezTo>
                  <a:lnTo>
                    <a:pt x="0" y="58558"/>
                  </a:lnTo>
                  <a:cubicBezTo>
                    <a:pt x="0" y="43027"/>
                    <a:pt x="6169" y="28133"/>
                    <a:pt x="17151" y="17151"/>
                  </a:cubicBezTo>
                  <a:cubicBezTo>
                    <a:pt x="28133" y="6169"/>
                    <a:pt x="43027" y="0"/>
                    <a:pt x="58558" y="0"/>
                  </a:cubicBezTo>
                  <a:close/>
                </a:path>
              </a:pathLst>
            </a:custGeom>
            <a:grpFill/>
          </p:spPr>
        </p:sp>
        <p:sp>
          <p:nvSpPr>
            <p:cNvPr id="13" name="TextBox 13"/>
            <p:cNvSpPr txBox="1"/>
            <p:nvPr/>
          </p:nvSpPr>
          <p:spPr>
            <a:xfrm>
              <a:off x="0" y="38100"/>
              <a:ext cx="1044617" cy="1400402"/>
            </a:xfrm>
            <a:prstGeom prst="rect">
              <a:avLst/>
            </a:prstGeom>
            <a:grpFill/>
          </p:spPr>
          <p:txBody>
            <a:bodyPr lIns="50800" tIns="50800" rIns="50800" bIns="50800" rtlCol="0" anchor="ctr"/>
            <a:lstStyle/>
            <a:p>
              <a:pPr algn="ctr">
                <a:lnSpc>
                  <a:spcPts val="2060"/>
                </a:lnSpc>
              </a:pPr>
              <a:endParaRPr/>
            </a:p>
          </p:txBody>
        </p:sp>
      </p:grpSp>
      <p:sp>
        <p:nvSpPr>
          <p:cNvPr id="23" name="TextBox 23"/>
          <p:cNvSpPr txBox="1"/>
          <p:nvPr/>
        </p:nvSpPr>
        <p:spPr>
          <a:xfrm>
            <a:off x="7652601" y="5761911"/>
            <a:ext cx="2985409" cy="336182"/>
          </a:xfrm>
          <a:prstGeom prst="rect">
            <a:avLst/>
          </a:prstGeom>
        </p:spPr>
        <p:txBody>
          <a:bodyPr lIns="0" tIns="0" rIns="0" bIns="0" rtlCol="0" anchor="t">
            <a:spAutoFit/>
          </a:bodyPr>
          <a:lstStyle/>
          <a:p>
            <a:pPr algn="ctr">
              <a:lnSpc>
                <a:spcPts val="2574"/>
              </a:lnSpc>
            </a:pPr>
            <a:r>
              <a:rPr lang="en-US" sz="2499" b="1" dirty="0">
                <a:solidFill>
                  <a:srgbClr val="FFFFFF"/>
                </a:solidFill>
                <a:latin typeface="Agrandir Wide Bold"/>
                <a:ea typeface="Agrandir Wide Bold"/>
                <a:cs typeface="Agrandir Wide Bold"/>
                <a:sym typeface="Agrandir Wide Bold"/>
              </a:rPr>
              <a:t>Food Panda</a:t>
            </a:r>
          </a:p>
        </p:txBody>
      </p:sp>
      <p:sp>
        <p:nvSpPr>
          <p:cNvPr id="24" name="TextBox 24"/>
          <p:cNvSpPr txBox="1"/>
          <p:nvPr/>
        </p:nvSpPr>
        <p:spPr>
          <a:xfrm>
            <a:off x="12257058" y="5761911"/>
            <a:ext cx="2985409" cy="343748"/>
          </a:xfrm>
          <a:prstGeom prst="rect">
            <a:avLst/>
          </a:prstGeom>
        </p:spPr>
        <p:txBody>
          <a:bodyPr lIns="0" tIns="0" rIns="0" bIns="0" rtlCol="0" anchor="t">
            <a:spAutoFit/>
          </a:bodyPr>
          <a:lstStyle/>
          <a:p>
            <a:pPr algn="ctr">
              <a:lnSpc>
                <a:spcPts val="2574"/>
              </a:lnSpc>
            </a:pPr>
            <a:r>
              <a:rPr lang="en-IN" sz="2800" dirty="0">
                <a:solidFill>
                  <a:schemeClr val="bg1"/>
                </a:solidFill>
              </a:rPr>
              <a:t>Eat Sure</a:t>
            </a:r>
            <a:endParaRPr lang="en-US" sz="2499" b="1" dirty="0">
              <a:solidFill>
                <a:schemeClr val="bg1"/>
              </a:solidFill>
              <a:latin typeface="Agrandir Wide Bold"/>
              <a:ea typeface="Agrandir Wide Bold"/>
              <a:cs typeface="Agrandir Wide Bold"/>
              <a:sym typeface="Agrandir Wide Bold"/>
            </a:endParaRPr>
          </a:p>
        </p:txBody>
      </p:sp>
      <p:sp>
        <p:nvSpPr>
          <p:cNvPr id="25" name="TextBox 25"/>
          <p:cNvSpPr txBox="1"/>
          <p:nvPr/>
        </p:nvSpPr>
        <p:spPr>
          <a:xfrm>
            <a:off x="3045533" y="5761911"/>
            <a:ext cx="2985409" cy="336182"/>
          </a:xfrm>
          <a:prstGeom prst="rect">
            <a:avLst/>
          </a:prstGeom>
        </p:spPr>
        <p:txBody>
          <a:bodyPr lIns="0" tIns="0" rIns="0" bIns="0" rtlCol="0" anchor="t">
            <a:spAutoFit/>
          </a:bodyPr>
          <a:lstStyle/>
          <a:p>
            <a:pPr algn="ctr">
              <a:lnSpc>
                <a:spcPts val="2574"/>
              </a:lnSpc>
            </a:pPr>
            <a:r>
              <a:rPr lang="en-US" sz="2499" b="1" dirty="0">
                <a:solidFill>
                  <a:srgbClr val="FFFFFF"/>
                </a:solidFill>
                <a:latin typeface="Agrandir Wide Bold"/>
                <a:ea typeface="Agrandir Wide Bold"/>
                <a:cs typeface="Agrandir Wide Bold"/>
                <a:sym typeface="Agrandir Wide Bold"/>
              </a:rPr>
              <a:t>Swiggy</a:t>
            </a:r>
          </a:p>
        </p:txBody>
      </p:sp>
      <p:sp>
        <p:nvSpPr>
          <p:cNvPr id="26" name="TextBox 26"/>
          <p:cNvSpPr txBox="1"/>
          <p:nvPr/>
        </p:nvSpPr>
        <p:spPr>
          <a:xfrm>
            <a:off x="7983932" y="6577886"/>
            <a:ext cx="2322748" cy="307777"/>
          </a:xfrm>
          <a:prstGeom prst="rect">
            <a:avLst/>
          </a:prstGeom>
        </p:spPr>
        <p:txBody>
          <a:bodyPr lIns="0" tIns="0" rIns="0" bIns="0" rtlCol="0" anchor="t">
            <a:spAutoFit/>
          </a:bodyPr>
          <a:lstStyle/>
          <a:p>
            <a:pPr algn="ctr">
              <a:lnSpc>
                <a:spcPts val="2440"/>
              </a:lnSpc>
            </a:pPr>
            <a:r>
              <a:rPr lang="en-IN" sz="2000" b="0" i="0" dirty="0">
                <a:solidFill>
                  <a:schemeClr val="bg1"/>
                </a:solidFill>
                <a:effectLst/>
                <a:latin typeface="Google Sans"/>
              </a:rPr>
              <a:t>Take the first bite</a:t>
            </a:r>
            <a:endParaRPr lang="en-US" sz="2000" dirty="0">
              <a:solidFill>
                <a:schemeClr val="bg1"/>
              </a:solidFill>
              <a:latin typeface="Garet Light"/>
              <a:ea typeface="Garet Light"/>
              <a:cs typeface="Garet Light"/>
              <a:sym typeface="Garet Light"/>
            </a:endParaRPr>
          </a:p>
        </p:txBody>
      </p:sp>
      <p:sp>
        <p:nvSpPr>
          <p:cNvPr id="27" name="TextBox 27"/>
          <p:cNvSpPr txBox="1"/>
          <p:nvPr/>
        </p:nvSpPr>
        <p:spPr>
          <a:xfrm>
            <a:off x="12588388" y="6577886"/>
            <a:ext cx="2322748" cy="615553"/>
          </a:xfrm>
          <a:prstGeom prst="rect">
            <a:avLst/>
          </a:prstGeom>
        </p:spPr>
        <p:txBody>
          <a:bodyPr lIns="0" tIns="0" rIns="0" bIns="0" rtlCol="0" anchor="t">
            <a:spAutoFit/>
          </a:bodyPr>
          <a:lstStyle/>
          <a:p>
            <a:pPr algn="ctr">
              <a:lnSpc>
                <a:spcPts val="2440"/>
              </a:lnSpc>
            </a:pPr>
            <a:r>
              <a:rPr lang="en-US" sz="2000" b="0" i="0" dirty="0">
                <a:solidFill>
                  <a:schemeClr val="bg1"/>
                </a:solidFill>
                <a:effectLst/>
                <a:latin typeface="Google Sans"/>
              </a:rPr>
              <a:t>Take back control of what you eat</a:t>
            </a:r>
            <a:r>
              <a:rPr lang="en-US" sz="2000" dirty="0">
                <a:solidFill>
                  <a:schemeClr val="bg1"/>
                </a:solidFill>
                <a:latin typeface="Garet Light"/>
                <a:ea typeface="Garet Light"/>
                <a:cs typeface="Garet Light"/>
                <a:sym typeface="Garet Light"/>
              </a:rPr>
              <a:t>.</a:t>
            </a:r>
          </a:p>
        </p:txBody>
      </p:sp>
      <p:sp>
        <p:nvSpPr>
          <p:cNvPr id="28" name="TextBox 28"/>
          <p:cNvSpPr txBox="1"/>
          <p:nvPr/>
        </p:nvSpPr>
        <p:spPr>
          <a:xfrm>
            <a:off x="3376863" y="6577886"/>
            <a:ext cx="2322748" cy="615553"/>
          </a:xfrm>
          <a:prstGeom prst="rect">
            <a:avLst/>
          </a:prstGeom>
        </p:spPr>
        <p:txBody>
          <a:bodyPr lIns="0" tIns="0" rIns="0" bIns="0" rtlCol="0" anchor="t">
            <a:spAutoFit/>
          </a:bodyPr>
          <a:lstStyle/>
          <a:p>
            <a:pPr algn="ctr">
              <a:lnSpc>
                <a:spcPts val="2440"/>
              </a:lnSpc>
            </a:pPr>
            <a:r>
              <a:rPr lang="en-IN" sz="2000" b="0" i="0" dirty="0">
                <a:solidFill>
                  <a:schemeClr val="bg1"/>
                </a:solidFill>
                <a:effectLst/>
                <a:latin typeface="Google Sans"/>
              </a:rPr>
              <a:t>"Taste Meets Speed – Swiggy!"</a:t>
            </a:r>
            <a:endParaRPr lang="en-US" sz="2000" dirty="0">
              <a:solidFill>
                <a:schemeClr val="bg1"/>
              </a:solidFill>
              <a:latin typeface="Garet Light"/>
              <a:ea typeface="Garet Light"/>
              <a:cs typeface="Garet Light"/>
              <a:sym typeface="Garet Light"/>
            </a:endParaRPr>
          </a:p>
        </p:txBody>
      </p:sp>
      <p:sp>
        <p:nvSpPr>
          <p:cNvPr id="29" name="TextBox 29"/>
          <p:cNvSpPr txBox="1"/>
          <p:nvPr/>
        </p:nvSpPr>
        <p:spPr>
          <a:xfrm>
            <a:off x="4183592" y="1459386"/>
            <a:ext cx="9920815" cy="680892"/>
          </a:xfrm>
          <a:prstGeom prst="rect">
            <a:avLst/>
          </a:prstGeom>
        </p:spPr>
        <p:txBody>
          <a:bodyPr wrap="square" lIns="0" tIns="0" rIns="0" bIns="0" rtlCol="0" anchor="t">
            <a:spAutoFit/>
          </a:bodyPr>
          <a:lstStyle/>
          <a:p>
            <a:pPr algn="ctr">
              <a:lnSpc>
                <a:spcPts val="5150"/>
              </a:lnSpc>
            </a:pPr>
            <a:r>
              <a:rPr lang="en-US" sz="5400" dirty="0"/>
              <a:t>Competitors of Zomato</a:t>
            </a:r>
            <a:endParaRPr lang="en-US" sz="5000" b="1" dirty="0">
              <a:solidFill>
                <a:srgbClr val="000000"/>
              </a:solidFill>
              <a:latin typeface="Agrandir Wide Bold"/>
              <a:ea typeface="Agrandir Wide Bold"/>
              <a:cs typeface="Agrandir Wide Bold"/>
              <a:sym typeface="Agrandir Wide Bold"/>
            </a:endParaRPr>
          </a:p>
        </p:txBody>
      </p:sp>
      <p:pic>
        <p:nvPicPr>
          <p:cNvPr id="34" name="Picture 33">
            <a:extLst>
              <a:ext uri="{FF2B5EF4-FFF2-40B4-BE49-F238E27FC236}">
                <a16:creationId xmlns:a16="http://schemas.microsoft.com/office/drawing/2014/main" id="{5F97A413-9B06-F34E-3E2C-3246C8911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348256"/>
            <a:ext cx="1905000" cy="1905000"/>
          </a:xfrm>
          <a:prstGeom prst="rect">
            <a:avLst/>
          </a:prstGeom>
        </p:spPr>
      </p:pic>
      <p:pic>
        <p:nvPicPr>
          <p:cNvPr id="36" name="Picture 35">
            <a:extLst>
              <a:ext uri="{FF2B5EF4-FFF2-40B4-BE49-F238E27FC236}">
                <a16:creationId xmlns:a16="http://schemas.microsoft.com/office/drawing/2014/main" id="{2DFF7C14-0775-1620-5BDE-4F15074DCE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59" y="3348256"/>
            <a:ext cx="2654079" cy="1905000"/>
          </a:xfrm>
          <a:prstGeom prst="rect">
            <a:avLst/>
          </a:prstGeom>
        </p:spPr>
      </p:pic>
      <p:pic>
        <p:nvPicPr>
          <p:cNvPr id="38" name="Picture 37">
            <a:extLst>
              <a:ext uri="{FF2B5EF4-FFF2-40B4-BE49-F238E27FC236}">
                <a16:creationId xmlns:a16="http://schemas.microsoft.com/office/drawing/2014/main" id="{6245DA4A-AB66-B22F-F366-C07D54C586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28755" y="3036819"/>
            <a:ext cx="3163645" cy="2232051"/>
          </a:xfrm>
          <a:prstGeom prst="rect">
            <a:avLst/>
          </a:prstGeom>
        </p:spPr>
      </p:pic>
      <p:sp>
        <p:nvSpPr>
          <p:cNvPr id="19" name="Date Placeholder 18">
            <a:extLst>
              <a:ext uri="{FF2B5EF4-FFF2-40B4-BE49-F238E27FC236}">
                <a16:creationId xmlns:a16="http://schemas.microsoft.com/office/drawing/2014/main" id="{53DF4FE4-49C8-2937-29CB-BB01AA380D05}"/>
              </a:ext>
            </a:extLst>
          </p:cNvPr>
          <p:cNvSpPr>
            <a:spLocks noGrp="1"/>
          </p:cNvSpPr>
          <p:nvPr>
            <p:ph type="dt" sz="half" idx="10"/>
          </p:nvPr>
        </p:nvSpPr>
        <p:spPr/>
        <p:txBody>
          <a:bodyPr/>
          <a:lstStyle/>
          <a:p>
            <a:r>
              <a:rPr lang="en-US"/>
              <a:t>3/8/2025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4CED6-6375-B442-08F5-9D0A2E2FEC67}"/>
              </a:ext>
            </a:extLst>
          </p:cNvPr>
          <p:cNvSpPr>
            <a:spLocks noGrp="1"/>
          </p:cNvSpPr>
          <p:nvPr>
            <p:ph type="title"/>
          </p:nvPr>
        </p:nvSpPr>
        <p:spPr>
          <a:xfrm>
            <a:off x="1604772" y="726948"/>
            <a:ext cx="14930436" cy="1978152"/>
          </a:xfrm>
          <a:ln>
            <a:solidFill>
              <a:srgbClr val="C00000"/>
            </a:solidFill>
          </a:ln>
        </p:spPr>
        <p:txBody>
          <a:bodyPr>
            <a:normAutofit/>
          </a:bodyPr>
          <a:lstStyle/>
          <a:p>
            <a:pPr algn="ctr"/>
            <a:r>
              <a:rPr lang="en-US" sz="3600" dirty="0"/>
              <a:t> competitive comparison of </a:t>
            </a:r>
            <a:r>
              <a:rPr lang="en-US" sz="3600" b="1" dirty="0"/>
              <a:t>Zomato, Food panda, and Eat Sure</a:t>
            </a:r>
            <a:endParaRPr lang="en-IN" sz="3600" dirty="0"/>
          </a:p>
        </p:txBody>
      </p:sp>
      <p:graphicFrame>
        <p:nvGraphicFramePr>
          <p:cNvPr id="6" name="Content Placeholder 5">
            <a:extLst>
              <a:ext uri="{FF2B5EF4-FFF2-40B4-BE49-F238E27FC236}">
                <a16:creationId xmlns:a16="http://schemas.microsoft.com/office/drawing/2014/main" id="{DF580686-F44B-D697-B1ED-050E626B9773}"/>
              </a:ext>
            </a:extLst>
          </p:cNvPr>
          <p:cNvGraphicFramePr>
            <a:graphicFrameLocks noGrp="1"/>
          </p:cNvGraphicFramePr>
          <p:nvPr>
            <p:ph idx="1"/>
            <p:extLst>
              <p:ext uri="{D42A27DB-BD31-4B8C-83A1-F6EECF244321}">
                <p14:modId xmlns:p14="http://schemas.microsoft.com/office/powerpoint/2010/main" val="442804380"/>
              </p:ext>
            </p:extLst>
          </p:nvPr>
        </p:nvGraphicFramePr>
        <p:xfrm>
          <a:off x="1604963" y="3181350"/>
          <a:ext cx="14930436" cy="6372703"/>
        </p:xfrm>
        <a:graphic>
          <a:graphicData uri="http://schemas.openxmlformats.org/drawingml/2006/table">
            <a:tbl>
              <a:tblPr firstRow="1" bandRow="1">
                <a:tableStyleId>{5C22544A-7EE6-4342-B048-85BDC9FD1C3A}</a:tableStyleId>
              </a:tblPr>
              <a:tblGrid>
                <a:gridCol w="3732609">
                  <a:extLst>
                    <a:ext uri="{9D8B030D-6E8A-4147-A177-3AD203B41FA5}">
                      <a16:colId xmlns:a16="http://schemas.microsoft.com/office/drawing/2014/main" val="2879848751"/>
                    </a:ext>
                  </a:extLst>
                </a:gridCol>
                <a:gridCol w="3732609">
                  <a:extLst>
                    <a:ext uri="{9D8B030D-6E8A-4147-A177-3AD203B41FA5}">
                      <a16:colId xmlns:a16="http://schemas.microsoft.com/office/drawing/2014/main" val="4216484023"/>
                    </a:ext>
                  </a:extLst>
                </a:gridCol>
                <a:gridCol w="3732609">
                  <a:extLst>
                    <a:ext uri="{9D8B030D-6E8A-4147-A177-3AD203B41FA5}">
                      <a16:colId xmlns:a16="http://schemas.microsoft.com/office/drawing/2014/main" val="1218837002"/>
                    </a:ext>
                  </a:extLst>
                </a:gridCol>
                <a:gridCol w="3732609">
                  <a:extLst>
                    <a:ext uri="{9D8B030D-6E8A-4147-A177-3AD203B41FA5}">
                      <a16:colId xmlns:a16="http://schemas.microsoft.com/office/drawing/2014/main" val="2615952098"/>
                    </a:ext>
                  </a:extLst>
                </a:gridCol>
              </a:tblGrid>
              <a:tr h="778669">
                <a:tc>
                  <a:txBody>
                    <a:bodyPr/>
                    <a:lstStyle/>
                    <a:p>
                      <a:pPr algn="ctr" fontAlgn="ctr"/>
                      <a:r>
                        <a:rPr lang="en-IN" sz="2000" b="1" i="0" u="none" strike="noStrike" dirty="0">
                          <a:solidFill>
                            <a:srgbClr val="000000"/>
                          </a:solidFill>
                          <a:effectLst/>
                          <a:latin typeface="Calibri" panose="020F0502020204030204" pitchFamily="34" charset="0"/>
                        </a:rPr>
                        <a:t>Feature</a:t>
                      </a:r>
                    </a:p>
                  </a:txBody>
                  <a:tcPr marL="7620" marR="7620" marT="7620" marB="0" anchor="ctr"/>
                </a:tc>
                <a:tc>
                  <a:txBody>
                    <a:bodyPr/>
                    <a:lstStyle/>
                    <a:p>
                      <a:pPr algn="ctr" fontAlgn="ctr"/>
                      <a:r>
                        <a:rPr lang="en-IN" sz="2000" b="1" i="0" u="none" strike="noStrike">
                          <a:solidFill>
                            <a:srgbClr val="000000"/>
                          </a:solidFill>
                          <a:effectLst/>
                          <a:latin typeface="Calibri" panose="020F0502020204030204" pitchFamily="34" charset="0"/>
                        </a:rPr>
                        <a:t>Zomato</a:t>
                      </a:r>
                    </a:p>
                  </a:txBody>
                  <a:tcPr marL="7620" marR="7620" marT="7620" marB="0" anchor="ctr"/>
                </a:tc>
                <a:tc>
                  <a:txBody>
                    <a:bodyPr/>
                    <a:lstStyle/>
                    <a:p>
                      <a:pPr algn="ctr" fontAlgn="ctr"/>
                      <a:r>
                        <a:rPr lang="en-US" sz="2000" b="1" i="0" u="none" strike="noStrike">
                          <a:solidFill>
                            <a:srgbClr val="000000"/>
                          </a:solidFill>
                          <a:effectLst/>
                          <a:latin typeface="Calibri" panose="020F0502020204030204" pitchFamily="34" charset="0"/>
                        </a:rPr>
                        <a:t>Foodpanda (Now Defunct in India)</a:t>
                      </a:r>
                    </a:p>
                  </a:txBody>
                  <a:tcPr marL="7620" marR="7620" marT="7620" marB="0" anchor="ctr"/>
                </a:tc>
                <a:tc>
                  <a:txBody>
                    <a:bodyPr/>
                    <a:lstStyle/>
                    <a:p>
                      <a:pPr algn="ctr" fontAlgn="ctr"/>
                      <a:r>
                        <a:rPr lang="en-IN" sz="2000" b="1" i="0" u="none" strike="noStrike">
                          <a:solidFill>
                            <a:srgbClr val="000000"/>
                          </a:solidFill>
                          <a:effectLst/>
                          <a:latin typeface="Calibri" panose="020F0502020204030204" pitchFamily="34" charset="0"/>
                        </a:rPr>
                        <a:t>EatSure (By Rebel Foods)</a:t>
                      </a:r>
                    </a:p>
                  </a:txBody>
                  <a:tcPr marL="7620" marR="7620" marT="7620" marB="0" anchor="ctr"/>
                </a:tc>
                <a:extLst>
                  <a:ext uri="{0D108BD9-81ED-4DB2-BD59-A6C34878D82A}">
                    <a16:rowId xmlns:a16="http://schemas.microsoft.com/office/drawing/2014/main" val="275427269"/>
                  </a:ext>
                </a:extLst>
              </a:tr>
              <a:tr h="778669">
                <a:tc>
                  <a:txBody>
                    <a:bodyPr/>
                    <a:lstStyle/>
                    <a:p>
                      <a:pPr algn="l" fontAlgn="ctr"/>
                      <a:r>
                        <a:rPr lang="en-IN" sz="2000" b="1" i="0" u="none" strike="noStrike" dirty="0">
                          <a:solidFill>
                            <a:srgbClr val="000000"/>
                          </a:solidFill>
                          <a:effectLst/>
                          <a:latin typeface="Calibri" panose="020F0502020204030204" pitchFamily="34" charset="0"/>
                        </a:rPr>
                        <a:t>Founded</a:t>
                      </a:r>
                    </a:p>
                  </a:txBody>
                  <a:tcPr marL="7620" marR="7620" marT="7620" marB="0" anchor="ctr"/>
                </a:tc>
                <a:tc>
                  <a:txBody>
                    <a:bodyPr/>
                    <a:lstStyle/>
                    <a:p>
                      <a:pPr algn="r" fontAlgn="ctr"/>
                      <a:r>
                        <a:rPr lang="en-IN" sz="2000" b="0" i="0" u="none" strike="noStrike" dirty="0">
                          <a:solidFill>
                            <a:srgbClr val="000000"/>
                          </a:solidFill>
                          <a:effectLst/>
                          <a:latin typeface="Calibri" panose="020F0502020204030204" pitchFamily="34" charset="0"/>
                        </a:rPr>
                        <a:t>2008</a:t>
                      </a:r>
                    </a:p>
                  </a:txBody>
                  <a:tcPr marL="7620" marR="7620" marT="7620" marB="0" anchor="ctr"/>
                </a:tc>
                <a:tc>
                  <a:txBody>
                    <a:bodyPr/>
                    <a:lstStyle/>
                    <a:p>
                      <a:pPr algn="r" fontAlgn="ctr"/>
                      <a:r>
                        <a:rPr lang="en-IN" sz="2000" b="0" i="0" u="none" strike="noStrike">
                          <a:solidFill>
                            <a:srgbClr val="000000"/>
                          </a:solidFill>
                          <a:effectLst/>
                          <a:latin typeface="Calibri" panose="020F0502020204030204" pitchFamily="34" charset="0"/>
                        </a:rPr>
                        <a:t>2012</a:t>
                      </a:r>
                    </a:p>
                  </a:txBody>
                  <a:tcPr marL="7620" marR="7620" marT="7620" marB="0" anchor="ctr"/>
                </a:tc>
                <a:tc>
                  <a:txBody>
                    <a:bodyPr/>
                    <a:lstStyle/>
                    <a:p>
                      <a:pPr algn="r" fontAlgn="ctr"/>
                      <a:r>
                        <a:rPr lang="en-IN" sz="2000" b="0" i="0" u="none" strike="noStrike">
                          <a:solidFill>
                            <a:srgbClr val="000000"/>
                          </a:solidFill>
                          <a:effectLst/>
                          <a:latin typeface="Calibri" panose="020F0502020204030204" pitchFamily="34" charset="0"/>
                        </a:rPr>
                        <a:t>2011</a:t>
                      </a:r>
                    </a:p>
                  </a:txBody>
                  <a:tcPr marL="7620" marR="7620" marT="7620" marB="0" anchor="ctr"/>
                </a:tc>
                <a:extLst>
                  <a:ext uri="{0D108BD9-81ED-4DB2-BD59-A6C34878D82A}">
                    <a16:rowId xmlns:a16="http://schemas.microsoft.com/office/drawing/2014/main" val="4256267513"/>
                  </a:ext>
                </a:extLst>
              </a:tr>
              <a:tr h="778669">
                <a:tc>
                  <a:txBody>
                    <a:bodyPr/>
                    <a:lstStyle/>
                    <a:p>
                      <a:pPr algn="l" fontAlgn="ctr"/>
                      <a:r>
                        <a:rPr lang="en-IN" sz="2000" b="1" i="0" u="none" strike="noStrike">
                          <a:solidFill>
                            <a:srgbClr val="000000"/>
                          </a:solidFill>
                          <a:effectLst/>
                          <a:latin typeface="Calibri" panose="020F0502020204030204" pitchFamily="34" charset="0"/>
                        </a:rPr>
                        <a:t>Current Status</a:t>
                      </a:r>
                    </a:p>
                  </a:txBody>
                  <a:tcPr marL="7620" marR="7620" marT="7620" marB="0" anchor="ctr"/>
                </a:tc>
                <a:tc>
                  <a:txBody>
                    <a:bodyPr/>
                    <a:lstStyle/>
                    <a:p>
                      <a:pPr algn="l" fontAlgn="ctr"/>
                      <a:r>
                        <a:rPr lang="en-IN" sz="2000" b="0" i="0" u="none" strike="noStrike">
                          <a:solidFill>
                            <a:srgbClr val="000000"/>
                          </a:solidFill>
                          <a:effectLst/>
                          <a:latin typeface="Calibri" panose="020F0502020204030204" pitchFamily="34" charset="0"/>
                        </a:rPr>
                        <a:t>Active</a:t>
                      </a:r>
                    </a:p>
                  </a:txBody>
                  <a:tcPr marL="7620" marR="7620" marT="7620" marB="0" anchor="ctr"/>
                </a:tc>
                <a:tc>
                  <a:txBody>
                    <a:bodyPr/>
                    <a:lstStyle/>
                    <a:p>
                      <a:pPr algn="l" fontAlgn="ctr"/>
                      <a:r>
                        <a:rPr lang="en-US" sz="2000" b="0" i="0" u="none" strike="noStrike">
                          <a:solidFill>
                            <a:srgbClr val="000000"/>
                          </a:solidFill>
                          <a:effectLst/>
                          <a:latin typeface="Calibri" panose="020F0502020204030204" pitchFamily="34" charset="0"/>
                        </a:rPr>
                        <a:t>Shut Down in India (2019)</a:t>
                      </a:r>
                    </a:p>
                  </a:txBody>
                  <a:tcPr marL="7620" marR="7620" marT="7620" marB="0" anchor="ctr"/>
                </a:tc>
                <a:tc>
                  <a:txBody>
                    <a:bodyPr/>
                    <a:lstStyle/>
                    <a:p>
                      <a:pPr algn="l" fontAlgn="ctr"/>
                      <a:r>
                        <a:rPr lang="en-IN" sz="2000" b="0" i="0" u="none" strike="noStrike">
                          <a:solidFill>
                            <a:srgbClr val="000000"/>
                          </a:solidFill>
                          <a:effectLst/>
                          <a:latin typeface="Calibri" panose="020F0502020204030204" pitchFamily="34" charset="0"/>
                        </a:rPr>
                        <a:t>Active</a:t>
                      </a:r>
                    </a:p>
                  </a:txBody>
                  <a:tcPr marL="7620" marR="7620" marT="7620" marB="0" anchor="ctr"/>
                </a:tc>
                <a:extLst>
                  <a:ext uri="{0D108BD9-81ED-4DB2-BD59-A6C34878D82A}">
                    <a16:rowId xmlns:a16="http://schemas.microsoft.com/office/drawing/2014/main" val="3190611562"/>
                  </a:ext>
                </a:extLst>
              </a:tr>
              <a:tr h="778669">
                <a:tc>
                  <a:txBody>
                    <a:bodyPr/>
                    <a:lstStyle/>
                    <a:p>
                      <a:pPr algn="l" fontAlgn="ctr"/>
                      <a:r>
                        <a:rPr lang="en-IN" sz="2000" b="1" i="0" u="none" strike="noStrike" dirty="0">
                          <a:solidFill>
                            <a:srgbClr val="000000"/>
                          </a:solidFill>
                          <a:effectLst/>
                          <a:latin typeface="Calibri" panose="020F0502020204030204" pitchFamily="34" charset="0"/>
                        </a:rPr>
                        <a:t>Primary Service</a:t>
                      </a:r>
                    </a:p>
                  </a:txBody>
                  <a:tcPr marL="7620" marR="7620" marT="7620" marB="0" anchor="ctr"/>
                </a:tc>
                <a:tc>
                  <a:txBody>
                    <a:bodyPr/>
                    <a:lstStyle/>
                    <a:p>
                      <a:pPr algn="l" fontAlgn="ctr"/>
                      <a:r>
                        <a:rPr lang="en-IN" sz="2000" b="0" i="0" u="none" strike="noStrike" dirty="0">
                          <a:solidFill>
                            <a:srgbClr val="000000"/>
                          </a:solidFill>
                          <a:effectLst/>
                          <a:latin typeface="Calibri" panose="020F0502020204030204" pitchFamily="34" charset="0"/>
                        </a:rPr>
                        <a:t>Food Delivery &amp; Restaurant Listings</a:t>
                      </a:r>
                    </a:p>
                  </a:txBody>
                  <a:tcPr marL="7620" marR="7620" marT="7620" marB="0" anchor="ctr"/>
                </a:tc>
                <a:tc>
                  <a:txBody>
                    <a:bodyPr/>
                    <a:lstStyle/>
                    <a:p>
                      <a:pPr algn="l" fontAlgn="ctr"/>
                      <a:r>
                        <a:rPr lang="en-IN" sz="2000" b="0" i="0" u="none" strike="noStrike">
                          <a:solidFill>
                            <a:srgbClr val="000000"/>
                          </a:solidFill>
                          <a:effectLst/>
                          <a:latin typeface="Calibri" panose="020F0502020204030204" pitchFamily="34" charset="0"/>
                        </a:rPr>
                        <a:t>Food Delivery (before exit)</a:t>
                      </a:r>
                    </a:p>
                  </a:txBody>
                  <a:tcPr marL="7620" marR="7620" marT="7620" marB="0" anchor="ctr"/>
                </a:tc>
                <a:tc>
                  <a:txBody>
                    <a:bodyPr/>
                    <a:lstStyle/>
                    <a:p>
                      <a:pPr algn="l" fontAlgn="ctr"/>
                      <a:r>
                        <a:rPr lang="en-IN" sz="2000" b="0" i="0" u="none" strike="noStrike" dirty="0">
                          <a:solidFill>
                            <a:srgbClr val="000000"/>
                          </a:solidFill>
                          <a:effectLst/>
                          <a:latin typeface="Calibri" panose="020F0502020204030204" pitchFamily="34" charset="0"/>
                        </a:rPr>
                        <a:t>Cloud Kitchen Food Delivery</a:t>
                      </a:r>
                    </a:p>
                  </a:txBody>
                  <a:tcPr marL="7620" marR="7620" marT="7620" marB="0" anchor="ctr"/>
                </a:tc>
                <a:extLst>
                  <a:ext uri="{0D108BD9-81ED-4DB2-BD59-A6C34878D82A}">
                    <a16:rowId xmlns:a16="http://schemas.microsoft.com/office/drawing/2014/main" val="969246486"/>
                  </a:ext>
                </a:extLst>
              </a:tr>
              <a:tr h="778669">
                <a:tc>
                  <a:txBody>
                    <a:bodyPr/>
                    <a:lstStyle/>
                    <a:p>
                      <a:pPr algn="l" fontAlgn="ctr"/>
                      <a:r>
                        <a:rPr lang="en-IN" sz="2000" b="1" i="0" u="none" strike="noStrike" dirty="0">
                          <a:solidFill>
                            <a:srgbClr val="000000"/>
                          </a:solidFill>
                          <a:effectLst/>
                          <a:latin typeface="Calibri" panose="020F0502020204030204" pitchFamily="34" charset="0"/>
                        </a:rPr>
                        <a:t>Operational Countries</a:t>
                      </a:r>
                    </a:p>
                  </a:txBody>
                  <a:tcPr marL="7620" marR="7620" marT="7620" marB="0" anchor="ctr"/>
                </a:tc>
                <a:tc>
                  <a:txBody>
                    <a:bodyPr/>
                    <a:lstStyle/>
                    <a:p>
                      <a:pPr algn="l" fontAlgn="ctr"/>
                      <a:r>
                        <a:rPr lang="en-IN" sz="2000" b="0" i="0" u="none" strike="noStrike" dirty="0">
                          <a:solidFill>
                            <a:srgbClr val="000000"/>
                          </a:solidFill>
                          <a:effectLst/>
                          <a:latin typeface="Calibri" panose="020F0502020204030204" pitchFamily="34" charset="0"/>
                        </a:rPr>
                        <a:t>India &amp; Global</a:t>
                      </a:r>
                    </a:p>
                  </a:txBody>
                  <a:tcPr marL="7620" marR="7620" marT="7620" marB="0" anchor="ctr"/>
                </a:tc>
                <a:tc>
                  <a:txBody>
                    <a:bodyPr/>
                    <a:lstStyle/>
                    <a:p>
                      <a:pPr algn="l" fontAlgn="ctr"/>
                      <a:r>
                        <a:rPr lang="en-US" sz="2000" b="0" i="0" u="none" strike="noStrike">
                          <a:solidFill>
                            <a:srgbClr val="000000"/>
                          </a:solidFill>
                          <a:effectLst/>
                          <a:latin typeface="Calibri" panose="020F0502020204030204" pitchFamily="34" charset="0"/>
                        </a:rPr>
                        <a:t>Exited India, operates in some global markets</a:t>
                      </a:r>
                    </a:p>
                  </a:txBody>
                  <a:tcPr marL="7620" marR="7620" marT="7620" marB="0" anchor="ctr"/>
                </a:tc>
                <a:tc>
                  <a:txBody>
                    <a:bodyPr/>
                    <a:lstStyle/>
                    <a:p>
                      <a:pPr algn="l" fontAlgn="ctr"/>
                      <a:r>
                        <a:rPr lang="en-IN" sz="2000" b="0" i="0" u="none" strike="noStrike">
                          <a:solidFill>
                            <a:srgbClr val="000000"/>
                          </a:solidFill>
                          <a:effectLst/>
                          <a:latin typeface="Calibri" panose="020F0502020204030204" pitchFamily="34" charset="0"/>
                        </a:rPr>
                        <a:t>India</a:t>
                      </a:r>
                    </a:p>
                  </a:txBody>
                  <a:tcPr marL="7620" marR="7620" marT="7620" marB="0" anchor="ctr"/>
                </a:tc>
                <a:extLst>
                  <a:ext uri="{0D108BD9-81ED-4DB2-BD59-A6C34878D82A}">
                    <a16:rowId xmlns:a16="http://schemas.microsoft.com/office/drawing/2014/main" val="2753591499"/>
                  </a:ext>
                </a:extLst>
              </a:tr>
              <a:tr h="778669">
                <a:tc>
                  <a:txBody>
                    <a:bodyPr/>
                    <a:lstStyle/>
                    <a:p>
                      <a:pPr algn="l" fontAlgn="ctr"/>
                      <a:r>
                        <a:rPr lang="en-IN" sz="2000" b="1" i="0" u="none" strike="noStrike" dirty="0">
                          <a:solidFill>
                            <a:srgbClr val="000000"/>
                          </a:solidFill>
                          <a:effectLst/>
                          <a:latin typeface="Calibri" panose="020F0502020204030204" pitchFamily="34" charset="0"/>
                        </a:rPr>
                        <a:t>Business Model</a:t>
                      </a:r>
                    </a:p>
                  </a:txBody>
                  <a:tcPr marL="7620" marR="7620" marT="7620" marB="0" anchor="ctr"/>
                </a:tc>
                <a:tc>
                  <a:txBody>
                    <a:bodyPr/>
                    <a:lstStyle/>
                    <a:p>
                      <a:pPr algn="l" fontAlgn="ctr"/>
                      <a:r>
                        <a:rPr lang="en-US" sz="2000" b="0" i="0" u="none" strike="noStrike">
                          <a:solidFill>
                            <a:srgbClr val="000000"/>
                          </a:solidFill>
                          <a:effectLst/>
                          <a:latin typeface="Calibri" panose="020F0502020204030204" pitchFamily="34" charset="0"/>
                        </a:rPr>
                        <a:t>Commissions, Ads, Cloud Kitchens, Subscription Revenue</a:t>
                      </a:r>
                    </a:p>
                  </a:txBody>
                  <a:tcPr marL="7620" marR="7620" marT="7620" marB="0" anchor="ctr"/>
                </a:tc>
                <a:tc>
                  <a:txBody>
                    <a:bodyPr/>
                    <a:lstStyle/>
                    <a:p>
                      <a:pPr algn="l" fontAlgn="ctr"/>
                      <a:r>
                        <a:rPr lang="en-IN" sz="2000" b="0" i="0" u="none" strike="noStrike">
                          <a:solidFill>
                            <a:srgbClr val="000000"/>
                          </a:solidFill>
                          <a:effectLst/>
                          <a:latin typeface="Calibri" panose="020F0502020204030204" pitchFamily="34" charset="0"/>
                        </a:rPr>
                        <a:t>Commission-based</a:t>
                      </a:r>
                    </a:p>
                  </a:txBody>
                  <a:tcPr marL="7620" marR="7620" marT="7620" marB="0" anchor="ctr"/>
                </a:tc>
                <a:tc>
                  <a:txBody>
                    <a:bodyPr/>
                    <a:lstStyle/>
                    <a:p>
                      <a:pPr algn="l" fontAlgn="ctr"/>
                      <a:r>
                        <a:rPr lang="en-US" sz="2000" b="0" i="0" u="none" strike="noStrike">
                          <a:solidFill>
                            <a:srgbClr val="000000"/>
                          </a:solidFill>
                          <a:effectLst/>
                          <a:latin typeface="Calibri" panose="020F0502020204030204" pitchFamily="34" charset="0"/>
                        </a:rPr>
                        <a:t>Direct Sales from Owned Brands</a:t>
                      </a:r>
                    </a:p>
                  </a:txBody>
                  <a:tcPr marL="7620" marR="7620" marT="7620" marB="0" anchor="ctr"/>
                </a:tc>
                <a:extLst>
                  <a:ext uri="{0D108BD9-81ED-4DB2-BD59-A6C34878D82A}">
                    <a16:rowId xmlns:a16="http://schemas.microsoft.com/office/drawing/2014/main" val="1495427884"/>
                  </a:ext>
                </a:extLst>
              </a:tr>
              <a:tr h="778669">
                <a:tc>
                  <a:txBody>
                    <a:bodyPr/>
                    <a:lstStyle/>
                    <a:p>
                      <a:pPr algn="l" fontAlgn="ctr"/>
                      <a:r>
                        <a:rPr lang="en-IN" sz="2000" b="1" i="0" u="none" strike="noStrike">
                          <a:solidFill>
                            <a:srgbClr val="000000"/>
                          </a:solidFill>
                          <a:effectLst/>
                          <a:latin typeface="Calibri" panose="020F0502020204030204" pitchFamily="34" charset="0"/>
                        </a:rPr>
                        <a:t>USP (Unique Selling Point)</a:t>
                      </a:r>
                    </a:p>
                  </a:txBody>
                  <a:tcPr marL="7620" marR="7620" marT="7620" marB="0" anchor="ctr"/>
                </a:tc>
                <a:tc>
                  <a:txBody>
                    <a:bodyPr/>
                    <a:lstStyle/>
                    <a:p>
                      <a:pPr algn="l" fontAlgn="ctr"/>
                      <a:r>
                        <a:rPr lang="en-IN" sz="2000" b="0" i="0" u="none" strike="noStrike">
                          <a:solidFill>
                            <a:srgbClr val="000000"/>
                          </a:solidFill>
                          <a:effectLst/>
                          <a:latin typeface="Calibri" panose="020F0502020204030204" pitchFamily="34" charset="0"/>
                        </a:rPr>
                        <a:t>Extensive restaurant listings, AI-driven recommendations, loyalty programs</a:t>
                      </a:r>
                    </a:p>
                  </a:txBody>
                  <a:tcPr marL="7620" marR="7620" marT="7620" marB="0" anchor="ctr"/>
                </a:tc>
                <a:tc>
                  <a:txBody>
                    <a:bodyPr/>
                    <a:lstStyle/>
                    <a:p>
                      <a:pPr algn="l" fontAlgn="ctr"/>
                      <a:r>
                        <a:rPr lang="en-US" sz="2000" b="0" i="0" u="none" strike="noStrike">
                          <a:solidFill>
                            <a:srgbClr val="000000"/>
                          </a:solidFill>
                          <a:effectLst/>
                          <a:latin typeface="Calibri" panose="020F0502020204030204" pitchFamily="34" charset="0"/>
                        </a:rPr>
                        <a:t>Previously a well-known global brand</a:t>
                      </a:r>
                    </a:p>
                  </a:txBody>
                  <a:tcPr marL="7620" marR="7620" marT="7620" marB="0" anchor="ctr"/>
                </a:tc>
                <a:tc>
                  <a:txBody>
                    <a:bodyPr/>
                    <a:lstStyle/>
                    <a:p>
                      <a:pPr algn="l" fontAlgn="ctr"/>
                      <a:r>
                        <a:rPr lang="en-US" sz="2000" b="0" i="0" u="none" strike="noStrike">
                          <a:solidFill>
                            <a:srgbClr val="000000"/>
                          </a:solidFill>
                          <a:effectLst/>
                          <a:latin typeface="Calibri" panose="020F0502020204030204" pitchFamily="34" charset="0"/>
                        </a:rPr>
                        <a:t>Focuses on hygiene-certified, quality-controlled food from its own brands</a:t>
                      </a:r>
                    </a:p>
                  </a:txBody>
                  <a:tcPr marL="7620" marR="7620" marT="7620" marB="0" anchor="ctr"/>
                </a:tc>
                <a:extLst>
                  <a:ext uri="{0D108BD9-81ED-4DB2-BD59-A6C34878D82A}">
                    <a16:rowId xmlns:a16="http://schemas.microsoft.com/office/drawing/2014/main" val="3890271027"/>
                  </a:ext>
                </a:extLst>
              </a:tr>
              <a:tr h="778669">
                <a:tc>
                  <a:txBody>
                    <a:bodyPr/>
                    <a:lstStyle/>
                    <a:p>
                      <a:pPr algn="l" fontAlgn="ctr"/>
                      <a:r>
                        <a:rPr lang="en-IN" sz="2000" b="1" i="0" u="none" strike="noStrike">
                          <a:solidFill>
                            <a:srgbClr val="000000"/>
                          </a:solidFill>
                          <a:effectLst/>
                          <a:latin typeface="Calibri" panose="020F0502020204030204" pitchFamily="34" charset="0"/>
                        </a:rPr>
                        <a:t>Major Competitor</a:t>
                      </a:r>
                    </a:p>
                  </a:txBody>
                  <a:tcPr marL="7620" marR="7620" marT="7620" marB="0" anchor="ctr"/>
                </a:tc>
                <a:tc>
                  <a:txBody>
                    <a:bodyPr/>
                    <a:lstStyle/>
                    <a:p>
                      <a:pPr algn="l" fontAlgn="ctr"/>
                      <a:r>
                        <a:rPr lang="en-IN" sz="2000" b="0" i="0" u="none" strike="noStrike">
                          <a:solidFill>
                            <a:srgbClr val="000000"/>
                          </a:solidFill>
                          <a:effectLst/>
                          <a:latin typeface="Calibri" panose="020F0502020204030204" pitchFamily="34" charset="0"/>
                        </a:rPr>
                        <a:t>Swiggy, EatSure, Cloud Kitchens</a:t>
                      </a:r>
                    </a:p>
                  </a:txBody>
                  <a:tcPr marL="7620" marR="7620" marT="7620" marB="0" anchor="ctr"/>
                </a:tc>
                <a:tc>
                  <a:txBody>
                    <a:bodyPr/>
                    <a:lstStyle/>
                    <a:p>
                      <a:pPr algn="l" fontAlgn="ctr"/>
                      <a:r>
                        <a:rPr lang="en-IN" sz="2000" b="0" i="0" u="none" strike="noStrike">
                          <a:solidFill>
                            <a:srgbClr val="000000"/>
                          </a:solidFill>
                          <a:effectLst/>
                          <a:latin typeface="Calibri" panose="020F0502020204030204" pitchFamily="34" charset="0"/>
                        </a:rPr>
                        <a:t>Swiggy, Zomato (before exit)</a:t>
                      </a:r>
                    </a:p>
                  </a:txBody>
                  <a:tcPr marL="7620" marR="7620" marT="7620" marB="0" anchor="ctr"/>
                </a:tc>
                <a:tc>
                  <a:txBody>
                    <a:bodyPr/>
                    <a:lstStyle/>
                    <a:p>
                      <a:pPr algn="l" fontAlgn="ctr"/>
                      <a:r>
                        <a:rPr lang="en-IN" sz="2000" b="0" i="0" u="none" strike="noStrike" dirty="0">
                          <a:solidFill>
                            <a:srgbClr val="000000"/>
                          </a:solidFill>
                          <a:effectLst/>
                          <a:latin typeface="Calibri" panose="020F0502020204030204" pitchFamily="34" charset="0"/>
                        </a:rPr>
                        <a:t>Zomato, Swiggy, Cloud Kitchens</a:t>
                      </a:r>
                    </a:p>
                  </a:txBody>
                  <a:tcPr marL="7620" marR="7620" marT="7620" marB="0" anchor="ctr"/>
                </a:tc>
                <a:extLst>
                  <a:ext uri="{0D108BD9-81ED-4DB2-BD59-A6C34878D82A}">
                    <a16:rowId xmlns:a16="http://schemas.microsoft.com/office/drawing/2014/main" val="2501994724"/>
                  </a:ext>
                </a:extLst>
              </a:tr>
            </a:tbl>
          </a:graphicData>
        </a:graphic>
      </p:graphicFrame>
      <p:sp>
        <p:nvSpPr>
          <p:cNvPr id="5" name="Date Placeholder 4">
            <a:extLst>
              <a:ext uri="{FF2B5EF4-FFF2-40B4-BE49-F238E27FC236}">
                <a16:creationId xmlns:a16="http://schemas.microsoft.com/office/drawing/2014/main" id="{1D8C1642-116D-B6AB-20EA-8F1A7DD5D47E}"/>
              </a:ext>
            </a:extLst>
          </p:cNvPr>
          <p:cNvSpPr>
            <a:spLocks noGrp="1"/>
          </p:cNvSpPr>
          <p:nvPr>
            <p:ph type="dt" sz="half" idx="10"/>
          </p:nvPr>
        </p:nvSpPr>
        <p:spPr/>
        <p:txBody>
          <a:bodyPr/>
          <a:lstStyle/>
          <a:p>
            <a:r>
              <a:rPr lang="en-US"/>
              <a:t>3/8/2025</a:t>
            </a:r>
          </a:p>
        </p:txBody>
      </p:sp>
    </p:spTree>
    <p:extLst>
      <p:ext uri="{BB962C8B-B14F-4D97-AF65-F5344CB8AC3E}">
        <p14:creationId xmlns:p14="http://schemas.microsoft.com/office/powerpoint/2010/main" val="3130890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9ADC-7CB3-2BB7-FF3C-797E936BF77A}"/>
              </a:ext>
            </a:extLst>
          </p:cNvPr>
          <p:cNvSpPr>
            <a:spLocks noGrp="1"/>
          </p:cNvSpPr>
          <p:nvPr>
            <p:ph type="title"/>
          </p:nvPr>
        </p:nvSpPr>
        <p:spPr>
          <a:xfrm>
            <a:off x="1604772" y="726948"/>
            <a:ext cx="15087600" cy="1988184"/>
          </a:xfrm>
          <a:ln>
            <a:solidFill>
              <a:schemeClr val="accent2"/>
            </a:solidFill>
          </a:ln>
        </p:spPr>
        <p:txBody>
          <a:bodyPr/>
          <a:lstStyle/>
          <a:p>
            <a:pPr algn="ctr"/>
            <a:r>
              <a:rPr lang="en-IN" dirty="0"/>
              <a:t>MARKET ANALYSIS</a:t>
            </a:r>
          </a:p>
        </p:txBody>
      </p:sp>
      <p:sp>
        <p:nvSpPr>
          <p:cNvPr id="3" name="Text Placeholder 2">
            <a:extLst>
              <a:ext uri="{FF2B5EF4-FFF2-40B4-BE49-F238E27FC236}">
                <a16:creationId xmlns:a16="http://schemas.microsoft.com/office/drawing/2014/main" id="{E38B9FE2-5075-47DA-2975-15D212C6CD2E}"/>
              </a:ext>
            </a:extLst>
          </p:cNvPr>
          <p:cNvSpPr>
            <a:spLocks noGrp="1"/>
          </p:cNvSpPr>
          <p:nvPr>
            <p:ph type="body" idx="1"/>
          </p:nvPr>
        </p:nvSpPr>
        <p:spPr>
          <a:xfrm>
            <a:off x="1600200" y="3154680"/>
            <a:ext cx="6934200" cy="960120"/>
          </a:xfrm>
        </p:spPr>
        <p:txBody>
          <a:bodyPr>
            <a:normAutofit/>
          </a:bodyPr>
          <a:lstStyle/>
          <a:p>
            <a:r>
              <a:rPr lang="en-US" sz="1800" dirty="0"/>
              <a:t>No</a:t>
            </a:r>
            <a:r>
              <a:rPr lang="en-US" sz="1800" baseline="0" dirty="0"/>
              <a:t> of Restaurants opening based on Year wise</a:t>
            </a:r>
            <a:endParaRPr lang="en-US" sz="1800" dirty="0"/>
          </a:p>
          <a:p>
            <a:endParaRPr lang="en-IN" dirty="0"/>
          </a:p>
        </p:txBody>
      </p:sp>
      <p:graphicFrame>
        <p:nvGraphicFramePr>
          <p:cNvPr id="9" name="Content Placeholder 8">
            <a:extLst>
              <a:ext uri="{FF2B5EF4-FFF2-40B4-BE49-F238E27FC236}">
                <a16:creationId xmlns:a16="http://schemas.microsoft.com/office/drawing/2014/main" id="{0B73A520-BB70-9458-319C-F1612EB9ACDD}"/>
              </a:ext>
            </a:extLst>
          </p:cNvPr>
          <p:cNvGraphicFramePr>
            <a:graphicFrameLocks noGrp="1"/>
          </p:cNvGraphicFramePr>
          <p:nvPr>
            <p:ph sz="half" idx="2"/>
            <p:extLst>
              <p:ext uri="{D42A27DB-BD31-4B8C-83A1-F6EECF244321}">
                <p14:modId xmlns:p14="http://schemas.microsoft.com/office/powerpoint/2010/main" val="111670654"/>
              </p:ext>
            </p:extLst>
          </p:nvPr>
        </p:nvGraphicFramePr>
        <p:xfrm>
          <a:off x="1604963" y="4114800"/>
          <a:ext cx="7132637" cy="493712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a:extLst>
              <a:ext uri="{FF2B5EF4-FFF2-40B4-BE49-F238E27FC236}">
                <a16:creationId xmlns:a16="http://schemas.microsoft.com/office/drawing/2014/main" id="{D74DB3F1-B878-7C6A-281A-9D2716BE85B4}"/>
              </a:ext>
            </a:extLst>
          </p:cNvPr>
          <p:cNvSpPr>
            <a:spLocks noGrp="1"/>
          </p:cNvSpPr>
          <p:nvPr>
            <p:ph type="body" sz="quarter" idx="3"/>
          </p:nvPr>
        </p:nvSpPr>
        <p:spPr/>
        <p:txBody>
          <a:bodyPr>
            <a:normAutofit/>
          </a:bodyPr>
          <a:lstStyle/>
          <a:p>
            <a:r>
              <a:rPr lang="en-US" sz="2000" dirty="0">
                <a:solidFill>
                  <a:schemeClr val="accent2"/>
                </a:solidFill>
              </a:rPr>
              <a:t>Percentage </a:t>
            </a:r>
            <a:r>
              <a:rPr lang="en-US" sz="2000" b="1" dirty="0">
                <a:solidFill>
                  <a:schemeClr val="accent2"/>
                </a:solidFill>
              </a:rPr>
              <a:t>of</a:t>
            </a:r>
            <a:r>
              <a:rPr lang="en-US" sz="2000" b="1" baseline="0" dirty="0">
                <a:solidFill>
                  <a:schemeClr val="accent2"/>
                </a:solidFill>
              </a:rPr>
              <a:t> restaurant based on bucket range in2024</a:t>
            </a:r>
            <a:endParaRPr lang="en-US" sz="2000" b="1" dirty="0">
              <a:solidFill>
                <a:schemeClr val="accent2"/>
              </a:solidFill>
            </a:endParaRPr>
          </a:p>
          <a:p>
            <a:endParaRPr lang="en-IN" dirty="0"/>
          </a:p>
        </p:txBody>
      </p:sp>
      <p:graphicFrame>
        <p:nvGraphicFramePr>
          <p:cNvPr id="12" name="Content Placeholder 11">
            <a:extLst>
              <a:ext uri="{FF2B5EF4-FFF2-40B4-BE49-F238E27FC236}">
                <a16:creationId xmlns:a16="http://schemas.microsoft.com/office/drawing/2014/main" id="{A5C2B46A-68BC-5965-5ED3-498BA45EAE7E}"/>
              </a:ext>
            </a:extLst>
          </p:cNvPr>
          <p:cNvGraphicFramePr>
            <a:graphicFrameLocks noGrp="1"/>
          </p:cNvGraphicFramePr>
          <p:nvPr>
            <p:ph sz="quarter" idx="4"/>
            <p:extLst>
              <p:ext uri="{D42A27DB-BD31-4B8C-83A1-F6EECF244321}">
                <p14:modId xmlns:p14="http://schemas.microsoft.com/office/powerpoint/2010/main" val="1452453368"/>
              </p:ext>
            </p:extLst>
          </p:nvPr>
        </p:nvGraphicFramePr>
        <p:xfrm>
          <a:off x="9545638" y="4114800"/>
          <a:ext cx="7132637" cy="4937125"/>
        </p:xfrm>
        <a:graphic>
          <a:graphicData uri="http://schemas.openxmlformats.org/drawingml/2006/chart">
            <c:chart xmlns:c="http://schemas.openxmlformats.org/drawingml/2006/chart" xmlns:r="http://schemas.openxmlformats.org/officeDocument/2006/relationships" r:id="rId3"/>
          </a:graphicData>
        </a:graphic>
      </p:graphicFrame>
      <p:sp>
        <p:nvSpPr>
          <p:cNvPr id="16" name="Date Placeholder 15">
            <a:extLst>
              <a:ext uri="{FF2B5EF4-FFF2-40B4-BE49-F238E27FC236}">
                <a16:creationId xmlns:a16="http://schemas.microsoft.com/office/drawing/2014/main" id="{C804B46C-9340-BBFB-015F-E11CD3792A14}"/>
              </a:ext>
            </a:extLst>
          </p:cNvPr>
          <p:cNvSpPr>
            <a:spLocks noGrp="1"/>
          </p:cNvSpPr>
          <p:nvPr>
            <p:ph type="dt" sz="half" idx="10"/>
          </p:nvPr>
        </p:nvSpPr>
        <p:spPr/>
        <p:txBody>
          <a:bodyPr/>
          <a:lstStyle/>
          <a:p>
            <a:r>
              <a:rPr lang="en-US"/>
              <a:t>3/8/2025</a:t>
            </a:r>
          </a:p>
        </p:txBody>
      </p:sp>
    </p:spTree>
    <p:extLst>
      <p:ext uri="{BB962C8B-B14F-4D97-AF65-F5344CB8AC3E}">
        <p14:creationId xmlns:p14="http://schemas.microsoft.com/office/powerpoint/2010/main" val="476856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7652601" y="3092464"/>
            <a:ext cx="2985409" cy="2985409"/>
            <a:chOff x="0" y="0"/>
            <a:chExt cx="812800" cy="812800"/>
          </a:xfrm>
          <a:solidFill>
            <a:srgbClr val="C00000"/>
          </a:solidFill>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7" name="TextBox 7"/>
            <p:cNvSpPr txBox="1"/>
            <p:nvPr/>
          </p:nvSpPr>
          <p:spPr>
            <a:xfrm>
              <a:off x="76200" y="76200"/>
              <a:ext cx="660400" cy="660400"/>
            </a:xfrm>
            <a:prstGeom prst="rect">
              <a:avLst/>
            </a:prstGeom>
            <a:grpFill/>
          </p:spPr>
          <p:txBody>
            <a:bodyPr lIns="50800" tIns="50800" rIns="50800" bIns="50800" rtlCol="0" anchor="ctr"/>
            <a:lstStyle/>
            <a:p>
              <a:pPr algn="ctr">
                <a:lnSpc>
                  <a:spcPts val="2440"/>
                </a:lnSpc>
              </a:pPr>
              <a:endParaRPr/>
            </a:p>
          </p:txBody>
        </p:sp>
      </p:grpSp>
      <p:grpSp>
        <p:nvGrpSpPr>
          <p:cNvPr id="8" name="Group 8"/>
          <p:cNvGrpSpPr/>
          <p:nvPr/>
        </p:nvGrpSpPr>
        <p:grpSpPr>
          <a:xfrm>
            <a:off x="3045533" y="3092464"/>
            <a:ext cx="2985409" cy="2985409"/>
            <a:chOff x="0" y="0"/>
            <a:chExt cx="812800" cy="812800"/>
          </a:xfrm>
          <a:solidFill>
            <a:srgbClr val="C00000"/>
          </a:solidFill>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10" name="TextBox 10"/>
            <p:cNvSpPr txBox="1"/>
            <p:nvPr/>
          </p:nvSpPr>
          <p:spPr>
            <a:xfrm>
              <a:off x="76200" y="76200"/>
              <a:ext cx="660400" cy="660400"/>
            </a:xfrm>
            <a:prstGeom prst="rect">
              <a:avLst/>
            </a:prstGeom>
            <a:grpFill/>
          </p:spPr>
          <p:txBody>
            <a:bodyPr lIns="50800" tIns="50800" rIns="50800" bIns="50800" rtlCol="0" anchor="ctr"/>
            <a:lstStyle/>
            <a:p>
              <a:pPr algn="ctr">
                <a:lnSpc>
                  <a:spcPts val="2440"/>
                </a:lnSpc>
              </a:pPr>
              <a:endParaRPr/>
            </a:p>
          </p:txBody>
        </p:sp>
      </p:grpSp>
      <p:grpSp>
        <p:nvGrpSpPr>
          <p:cNvPr id="11" name="Group 11"/>
          <p:cNvGrpSpPr/>
          <p:nvPr/>
        </p:nvGrpSpPr>
        <p:grpSpPr>
          <a:xfrm>
            <a:off x="12257058" y="3092464"/>
            <a:ext cx="2985409" cy="2985409"/>
            <a:chOff x="0" y="0"/>
            <a:chExt cx="812800" cy="812800"/>
          </a:xfrm>
          <a:solidFill>
            <a:srgbClr val="C00000"/>
          </a:solidFill>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13" name="TextBox 13"/>
            <p:cNvSpPr txBox="1"/>
            <p:nvPr/>
          </p:nvSpPr>
          <p:spPr>
            <a:xfrm>
              <a:off x="76200" y="76200"/>
              <a:ext cx="660400" cy="660400"/>
            </a:xfrm>
            <a:prstGeom prst="rect">
              <a:avLst/>
            </a:prstGeom>
            <a:grpFill/>
          </p:spPr>
          <p:txBody>
            <a:bodyPr lIns="50800" tIns="50800" rIns="50800" bIns="50800" rtlCol="0" anchor="ctr"/>
            <a:lstStyle/>
            <a:p>
              <a:pPr algn="ctr">
                <a:lnSpc>
                  <a:spcPts val="2440"/>
                </a:lnSpc>
              </a:pPr>
              <a:endParaRPr/>
            </a:p>
          </p:txBody>
        </p:sp>
      </p:grpSp>
      <p:sp>
        <p:nvSpPr>
          <p:cNvPr id="14" name="TextBox 14"/>
          <p:cNvSpPr txBox="1"/>
          <p:nvPr/>
        </p:nvSpPr>
        <p:spPr>
          <a:xfrm>
            <a:off x="4183592" y="1459386"/>
            <a:ext cx="9920815" cy="672428"/>
          </a:xfrm>
          <a:prstGeom prst="rect">
            <a:avLst/>
          </a:prstGeom>
        </p:spPr>
        <p:txBody>
          <a:bodyPr lIns="0" tIns="0" rIns="0" bIns="0" rtlCol="0" anchor="t">
            <a:spAutoFit/>
          </a:bodyPr>
          <a:lstStyle/>
          <a:p>
            <a:pPr algn="ctr">
              <a:lnSpc>
                <a:spcPts val="5150"/>
              </a:lnSpc>
            </a:pPr>
            <a:r>
              <a:rPr lang="en-US" sz="5000" b="1" dirty="0">
                <a:solidFill>
                  <a:srgbClr val="000000"/>
                </a:solidFill>
                <a:latin typeface="Agrandir Wide Bold"/>
                <a:ea typeface="Agrandir Wide Bold"/>
                <a:cs typeface="Agrandir Wide Bold"/>
                <a:sym typeface="Agrandir Wide Bold"/>
              </a:rPr>
              <a:t>GROWTH STRATEGY</a:t>
            </a:r>
          </a:p>
        </p:txBody>
      </p:sp>
      <p:sp>
        <p:nvSpPr>
          <p:cNvPr id="16" name="Freeform 16"/>
          <p:cNvSpPr/>
          <p:nvPr/>
        </p:nvSpPr>
        <p:spPr>
          <a:xfrm>
            <a:off x="7952259" y="3423833"/>
            <a:ext cx="2383481" cy="2286778"/>
          </a:xfrm>
          <a:custGeom>
            <a:avLst/>
            <a:gdLst/>
            <a:ahLst/>
            <a:cxnLst/>
            <a:rect l="l" t="t" r="r" b="b"/>
            <a:pathLst>
              <a:path w="2383481" h="2286778">
                <a:moveTo>
                  <a:pt x="0" y="0"/>
                </a:moveTo>
                <a:lnTo>
                  <a:pt x="2383482" y="0"/>
                </a:lnTo>
                <a:lnTo>
                  <a:pt x="2383482" y="2286778"/>
                </a:lnTo>
                <a:lnTo>
                  <a:pt x="0" y="228677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Freeform 17"/>
          <p:cNvSpPr/>
          <p:nvPr/>
        </p:nvSpPr>
        <p:spPr>
          <a:xfrm>
            <a:off x="12606373" y="3423833"/>
            <a:ext cx="2286778" cy="2286778"/>
          </a:xfrm>
          <a:custGeom>
            <a:avLst/>
            <a:gdLst/>
            <a:ahLst/>
            <a:cxnLst/>
            <a:rect l="l" t="t" r="r" b="b"/>
            <a:pathLst>
              <a:path w="2286778" h="2286778">
                <a:moveTo>
                  <a:pt x="0" y="0"/>
                </a:moveTo>
                <a:lnTo>
                  <a:pt x="2286779" y="0"/>
                </a:lnTo>
                <a:lnTo>
                  <a:pt x="2286779" y="2286778"/>
                </a:lnTo>
                <a:lnTo>
                  <a:pt x="0" y="22867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3614021" y="3423833"/>
            <a:ext cx="1848432" cy="2286778"/>
          </a:xfrm>
          <a:custGeom>
            <a:avLst/>
            <a:gdLst/>
            <a:ahLst/>
            <a:cxnLst/>
            <a:rect l="l" t="t" r="r" b="b"/>
            <a:pathLst>
              <a:path w="1848432" h="2286778">
                <a:moveTo>
                  <a:pt x="0" y="0"/>
                </a:moveTo>
                <a:lnTo>
                  <a:pt x="1848433" y="0"/>
                </a:lnTo>
                <a:lnTo>
                  <a:pt x="1848433" y="2286778"/>
                </a:lnTo>
                <a:lnTo>
                  <a:pt x="0" y="228677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9" name="TextBox 19"/>
          <p:cNvSpPr txBox="1"/>
          <p:nvPr/>
        </p:nvSpPr>
        <p:spPr>
          <a:xfrm>
            <a:off x="7652601" y="6374525"/>
            <a:ext cx="2985409" cy="650434"/>
          </a:xfrm>
          <a:prstGeom prst="rect">
            <a:avLst/>
          </a:prstGeom>
          <a:ln>
            <a:solidFill>
              <a:schemeClr val="tx1"/>
            </a:solidFill>
          </a:ln>
        </p:spPr>
        <p:txBody>
          <a:bodyPr lIns="0" tIns="0" rIns="0" bIns="0" rtlCol="0" anchor="t">
            <a:spAutoFit/>
          </a:bodyPr>
          <a:lstStyle/>
          <a:p>
            <a:pPr algn="ctr">
              <a:lnSpc>
                <a:spcPts val="2574"/>
              </a:lnSpc>
            </a:pPr>
            <a:r>
              <a:rPr lang="en-IN" sz="2000" dirty="0"/>
              <a:t>Technology &amp; AI-Driven Enhancements</a:t>
            </a:r>
            <a:endParaRPr lang="en-US" sz="2000" b="1" dirty="0">
              <a:solidFill>
                <a:srgbClr val="000000"/>
              </a:solidFill>
              <a:latin typeface="Agrandir Wide Bold"/>
              <a:ea typeface="Agrandir Wide Bold"/>
              <a:cs typeface="Agrandir Wide Bold"/>
              <a:sym typeface="Agrandir Wide Bold"/>
            </a:endParaRPr>
          </a:p>
        </p:txBody>
      </p:sp>
      <p:sp>
        <p:nvSpPr>
          <p:cNvPr id="20" name="TextBox 20"/>
          <p:cNvSpPr txBox="1"/>
          <p:nvPr/>
        </p:nvSpPr>
        <p:spPr>
          <a:xfrm>
            <a:off x="12257058" y="6374524"/>
            <a:ext cx="3211542" cy="666849"/>
          </a:xfrm>
          <a:prstGeom prst="rect">
            <a:avLst/>
          </a:prstGeom>
          <a:ln>
            <a:solidFill>
              <a:schemeClr val="tx1"/>
            </a:solidFill>
          </a:ln>
        </p:spPr>
        <p:txBody>
          <a:bodyPr wrap="square" lIns="0" tIns="0" rIns="0" bIns="0" rtlCol="0" anchor="t">
            <a:spAutoFit/>
          </a:bodyPr>
          <a:lstStyle/>
          <a:p>
            <a:pPr algn="ctr">
              <a:lnSpc>
                <a:spcPts val="2574"/>
              </a:lnSpc>
            </a:pPr>
            <a:r>
              <a:rPr lang="en-IN" sz="2400" dirty="0"/>
              <a:t>Strategic Partnerships &amp; Acquisitions</a:t>
            </a:r>
            <a:endParaRPr lang="en-US" sz="2400" b="1" dirty="0">
              <a:solidFill>
                <a:srgbClr val="000000"/>
              </a:solidFill>
              <a:latin typeface="Agrandir Wide Bold"/>
              <a:ea typeface="Agrandir Wide Bold"/>
              <a:cs typeface="Agrandir Wide Bold"/>
              <a:sym typeface="Agrandir Wide Bold"/>
            </a:endParaRPr>
          </a:p>
        </p:txBody>
      </p:sp>
      <p:sp>
        <p:nvSpPr>
          <p:cNvPr id="21" name="TextBox 21"/>
          <p:cNvSpPr txBox="1"/>
          <p:nvPr/>
        </p:nvSpPr>
        <p:spPr>
          <a:xfrm>
            <a:off x="3045533" y="6374525"/>
            <a:ext cx="2985409" cy="666849"/>
          </a:xfrm>
          <a:prstGeom prst="rect">
            <a:avLst/>
          </a:prstGeom>
          <a:ln>
            <a:solidFill>
              <a:schemeClr val="tx1"/>
            </a:solidFill>
          </a:ln>
        </p:spPr>
        <p:txBody>
          <a:bodyPr wrap="square" lIns="0" tIns="0" rIns="0" bIns="0" rtlCol="0" anchor="t">
            <a:spAutoFit/>
          </a:bodyPr>
          <a:lstStyle/>
          <a:p>
            <a:pPr algn="ctr">
              <a:lnSpc>
                <a:spcPts val="2574"/>
              </a:lnSpc>
            </a:pPr>
            <a:r>
              <a:rPr lang="en-IN" sz="2400" dirty="0"/>
              <a:t>Market Expansion &amp; Penetration</a:t>
            </a:r>
            <a:endParaRPr lang="en-US" sz="2400" dirty="0">
              <a:latin typeface="Agrandir Wide Bold"/>
              <a:ea typeface="Agrandir Wide Bold"/>
              <a:cs typeface="Agrandir Wide Bold"/>
              <a:sym typeface="Agrandir Wide Bold"/>
            </a:endParaRPr>
          </a:p>
        </p:txBody>
      </p:sp>
      <p:sp>
        <p:nvSpPr>
          <p:cNvPr id="22" name="TextBox 22"/>
          <p:cNvSpPr txBox="1"/>
          <p:nvPr/>
        </p:nvSpPr>
        <p:spPr>
          <a:xfrm>
            <a:off x="7983932" y="7190500"/>
            <a:ext cx="2531668" cy="1529971"/>
          </a:xfrm>
          <a:prstGeom prst="rect">
            <a:avLst/>
          </a:prstGeom>
        </p:spPr>
        <p:txBody>
          <a:bodyPr wrap="square" lIns="0" tIns="0" rIns="0" bIns="0" rtlCol="0" anchor="t">
            <a:spAutoFit/>
          </a:bodyPr>
          <a:lstStyle/>
          <a:p>
            <a:pPr algn="ctr">
              <a:lnSpc>
                <a:spcPts val="2440"/>
              </a:lnSpc>
            </a:pPr>
            <a:r>
              <a:rPr lang="en-US" dirty="0"/>
              <a:t>Integrate AI-driven chatbots for seamless food ordering through WhatsApp, Alexa, and Google Assistant.</a:t>
            </a:r>
            <a:r>
              <a:rPr lang="en-US" dirty="0">
                <a:solidFill>
                  <a:srgbClr val="000000"/>
                </a:solidFill>
                <a:latin typeface="Garet Light"/>
                <a:ea typeface="Garet Light"/>
                <a:cs typeface="Garet Light"/>
                <a:sym typeface="Garet Light"/>
              </a:rPr>
              <a:t>.</a:t>
            </a:r>
          </a:p>
        </p:txBody>
      </p:sp>
      <p:sp>
        <p:nvSpPr>
          <p:cNvPr id="23" name="TextBox 23"/>
          <p:cNvSpPr txBox="1"/>
          <p:nvPr/>
        </p:nvSpPr>
        <p:spPr>
          <a:xfrm>
            <a:off x="12588388" y="7190500"/>
            <a:ext cx="2322748" cy="1529971"/>
          </a:xfrm>
          <a:prstGeom prst="rect">
            <a:avLst/>
          </a:prstGeom>
        </p:spPr>
        <p:txBody>
          <a:bodyPr lIns="0" tIns="0" rIns="0" bIns="0" rtlCol="0" anchor="t">
            <a:spAutoFit/>
          </a:bodyPr>
          <a:lstStyle/>
          <a:p>
            <a:pPr algn="ctr">
              <a:lnSpc>
                <a:spcPts val="2440"/>
              </a:lnSpc>
            </a:pPr>
            <a:r>
              <a:rPr lang="en-US" dirty="0"/>
              <a:t>Acquire or collaborate with cloud kitchen startups for cost-effective food production.</a:t>
            </a:r>
            <a:r>
              <a:rPr lang="en-US" dirty="0">
                <a:solidFill>
                  <a:srgbClr val="000000"/>
                </a:solidFill>
                <a:latin typeface="Garet Light"/>
                <a:ea typeface="Garet Light"/>
                <a:cs typeface="Garet Light"/>
                <a:sym typeface="Garet Light"/>
              </a:rPr>
              <a:t>.</a:t>
            </a:r>
          </a:p>
        </p:txBody>
      </p:sp>
      <p:sp>
        <p:nvSpPr>
          <p:cNvPr id="24" name="TextBox 24"/>
          <p:cNvSpPr txBox="1"/>
          <p:nvPr/>
        </p:nvSpPr>
        <p:spPr>
          <a:xfrm>
            <a:off x="3376863" y="7190500"/>
            <a:ext cx="2322748" cy="1222194"/>
          </a:xfrm>
          <a:prstGeom prst="rect">
            <a:avLst/>
          </a:prstGeom>
        </p:spPr>
        <p:txBody>
          <a:bodyPr lIns="0" tIns="0" rIns="0" bIns="0" rtlCol="0" anchor="t">
            <a:spAutoFit/>
          </a:bodyPr>
          <a:lstStyle/>
          <a:p>
            <a:pPr algn="ctr">
              <a:lnSpc>
                <a:spcPts val="2440"/>
              </a:lnSpc>
            </a:pPr>
            <a:r>
              <a:rPr lang="en-US" dirty="0"/>
              <a:t>Increase presence in smaller cities where food delivery is still underpenetrated.</a:t>
            </a:r>
            <a:r>
              <a:rPr lang="en-US" dirty="0">
                <a:solidFill>
                  <a:srgbClr val="000000"/>
                </a:solidFill>
                <a:latin typeface="Garet Light"/>
                <a:ea typeface="Garet Light"/>
                <a:cs typeface="Garet Light"/>
                <a:sym typeface="Garet Light"/>
              </a:rPr>
              <a:t>.</a:t>
            </a:r>
          </a:p>
        </p:txBody>
      </p:sp>
      <p:sp>
        <p:nvSpPr>
          <p:cNvPr id="27" name="Date Placeholder 26">
            <a:extLst>
              <a:ext uri="{FF2B5EF4-FFF2-40B4-BE49-F238E27FC236}">
                <a16:creationId xmlns:a16="http://schemas.microsoft.com/office/drawing/2014/main" id="{CAAC8D35-9E52-4ACC-A67E-3249CEAD7E14}"/>
              </a:ext>
            </a:extLst>
          </p:cNvPr>
          <p:cNvSpPr>
            <a:spLocks noGrp="1"/>
          </p:cNvSpPr>
          <p:nvPr>
            <p:ph type="dt" sz="half" idx="10"/>
          </p:nvPr>
        </p:nvSpPr>
        <p:spPr/>
        <p:txBody>
          <a:bodyPr/>
          <a:lstStyle/>
          <a:p>
            <a:r>
              <a:rPr lang="en-US"/>
              <a:t>3/8/2025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B76C2-0BE1-1EDE-D9D7-07D57B89FE78}"/>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63EC3B72-BC05-869C-8D83-1581AA54B1B6}"/>
              </a:ext>
            </a:extLst>
          </p:cNvPr>
          <p:cNvGrpSpPr/>
          <p:nvPr/>
        </p:nvGrpSpPr>
        <p:grpSpPr>
          <a:xfrm>
            <a:off x="7652601" y="3092464"/>
            <a:ext cx="2985409" cy="2985409"/>
            <a:chOff x="0" y="0"/>
            <a:chExt cx="812800" cy="812800"/>
          </a:xfrm>
          <a:solidFill>
            <a:srgbClr val="C00000"/>
          </a:solidFill>
        </p:grpSpPr>
        <p:sp>
          <p:nvSpPr>
            <p:cNvPr id="6" name="Freeform 6">
              <a:extLst>
                <a:ext uri="{FF2B5EF4-FFF2-40B4-BE49-F238E27FC236}">
                  <a16:creationId xmlns:a16="http://schemas.microsoft.com/office/drawing/2014/main" id="{36BA3D3F-36DF-6AB2-0819-FFA5FB8DAC5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7" name="TextBox 7">
              <a:extLst>
                <a:ext uri="{FF2B5EF4-FFF2-40B4-BE49-F238E27FC236}">
                  <a16:creationId xmlns:a16="http://schemas.microsoft.com/office/drawing/2014/main" id="{393FEBFA-86C7-2198-C064-BFAF769950F3}"/>
                </a:ext>
              </a:extLst>
            </p:cNvPr>
            <p:cNvSpPr txBox="1"/>
            <p:nvPr/>
          </p:nvSpPr>
          <p:spPr>
            <a:xfrm>
              <a:off x="76200" y="76200"/>
              <a:ext cx="660400" cy="660400"/>
            </a:xfrm>
            <a:prstGeom prst="rect">
              <a:avLst/>
            </a:prstGeom>
            <a:grpFill/>
          </p:spPr>
          <p:txBody>
            <a:bodyPr lIns="50800" tIns="50800" rIns="50800" bIns="50800" rtlCol="0" anchor="ctr"/>
            <a:lstStyle/>
            <a:p>
              <a:pPr algn="ctr">
                <a:lnSpc>
                  <a:spcPts val="2440"/>
                </a:lnSpc>
              </a:pPr>
              <a:endParaRPr/>
            </a:p>
          </p:txBody>
        </p:sp>
      </p:grpSp>
      <p:grpSp>
        <p:nvGrpSpPr>
          <p:cNvPr id="8" name="Group 8">
            <a:extLst>
              <a:ext uri="{FF2B5EF4-FFF2-40B4-BE49-F238E27FC236}">
                <a16:creationId xmlns:a16="http://schemas.microsoft.com/office/drawing/2014/main" id="{31C3C11B-F3F1-8284-55F2-6210664FBDDA}"/>
              </a:ext>
            </a:extLst>
          </p:cNvPr>
          <p:cNvGrpSpPr/>
          <p:nvPr/>
        </p:nvGrpSpPr>
        <p:grpSpPr>
          <a:xfrm>
            <a:off x="3045533" y="3092464"/>
            <a:ext cx="2985409" cy="2985409"/>
            <a:chOff x="0" y="0"/>
            <a:chExt cx="812800" cy="812800"/>
          </a:xfrm>
          <a:solidFill>
            <a:srgbClr val="C00000"/>
          </a:solidFill>
        </p:grpSpPr>
        <p:sp>
          <p:nvSpPr>
            <p:cNvPr id="9" name="Freeform 9">
              <a:extLst>
                <a:ext uri="{FF2B5EF4-FFF2-40B4-BE49-F238E27FC236}">
                  <a16:creationId xmlns:a16="http://schemas.microsoft.com/office/drawing/2014/main" id="{0A1DA5A4-2CF7-E403-D71B-41E61B538B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10" name="TextBox 10">
              <a:extLst>
                <a:ext uri="{FF2B5EF4-FFF2-40B4-BE49-F238E27FC236}">
                  <a16:creationId xmlns:a16="http://schemas.microsoft.com/office/drawing/2014/main" id="{8A9916EB-AB28-1AB2-2205-BD9042148D70}"/>
                </a:ext>
              </a:extLst>
            </p:cNvPr>
            <p:cNvSpPr txBox="1"/>
            <p:nvPr/>
          </p:nvSpPr>
          <p:spPr>
            <a:xfrm>
              <a:off x="76200" y="76200"/>
              <a:ext cx="660400" cy="660400"/>
            </a:xfrm>
            <a:prstGeom prst="rect">
              <a:avLst/>
            </a:prstGeom>
            <a:grpFill/>
          </p:spPr>
          <p:txBody>
            <a:bodyPr lIns="50800" tIns="50800" rIns="50800" bIns="50800" rtlCol="0" anchor="ctr"/>
            <a:lstStyle/>
            <a:p>
              <a:pPr algn="ctr">
                <a:lnSpc>
                  <a:spcPts val="2440"/>
                </a:lnSpc>
              </a:pPr>
              <a:endParaRPr/>
            </a:p>
          </p:txBody>
        </p:sp>
      </p:grpSp>
      <p:grpSp>
        <p:nvGrpSpPr>
          <p:cNvPr id="11" name="Group 11">
            <a:extLst>
              <a:ext uri="{FF2B5EF4-FFF2-40B4-BE49-F238E27FC236}">
                <a16:creationId xmlns:a16="http://schemas.microsoft.com/office/drawing/2014/main" id="{43CFF7D7-77CB-B5BB-4F89-7C511E6435BA}"/>
              </a:ext>
            </a:extLst>
          </p:cNvPr>
          <p:cNvGrpSpPr/>
          <p:nvPr/>
        </p:nvGrpSpPr>
        <p:grpSpPr>
          <a:xfrm>
            <a:off x="12257058" y="3092464"/>
            <a:ext cx="2985409" cy="2985409"/>
            <a:chOff x="0" y="0"/>
            <a:chExt cx="812800" cy="812800"/>
          </a:xfrm>
          <a:solidFill>
            <a:srgbClr val="C00000"/>
          </a:solidFill>
        </p:grpSpPr>
        <p:sp>
          <p:nvSpPr>
            <p:cNvPr id="12" name="Freeform 12">
              <a:extLst>
                <a:ext uri="{FF2B5EF4-FFF2-40B4-BE49-F238E27FC236}">
                  <a16:creationId xmlns:a16="http://schemas.microsoft.com/office/drawing/2014/main" id="{16F875A5-F5C5-550C-F8D9-E825F1AF7D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sp>
          <p:nvSpPr>
            <p:cNvPr id="13" name="TextBox 13">
              <a:extLst>
                <a:ext uri="{FF2B5EF4-FFF2-40B4-BE49-F238E27FC236}">
                  <a16:creationId xmlns:a16="http://schemas.microsoft.com/office/drawing/2014/main" id="{1C156C12-CD4D-BF6B-9D5F-7540D0599874}"/>
                </a:ext>
              </a:extLst>
            </p:cNvPr>
            <p:cNvSpPr txBox="1"/>
            <p:nvPr/>
          </p:nvSpPr>
          <p:spPr>
            <a:xfrm>
              <a:off x="76200" y="76200"/>
              <a:ext cx="660400" cy="660400"/>
            </a:xfrm>
            <a:prstGeom prst="rect">
              <a:avLst/>
            </a:prstGeom>
            <a:grpFill/>
          </p:spPr>
          <p:txBody>
            <a:bodyPr lIns="50800" tIns="50800" rIns="50800" bIns="50800" rtlCol="0" anchor="ctr"/>
            <a:lstStyle/>
            <a:p>
              <a:pPr algn="ctr">
                <a:lnSpc>
                  <a:spcPts val="2440"/>
                </a:lnSpc>
              </a:pPr>
              <a:endParaRPr/>
            </a:p>
          </p:txBody>
        </p:sp>
      </p:grpSp>
      <p:sp>
        <p:nvSpPr>
          <p:cNvPr id="14" name="TextBox 14">
            <a:extLst>
              <a:ext uri="{FF2B5EF4-FFF2-40B4-BE49-F238E27FC236}">
                <a16:creationId xmlns:a16="http://schemas.microsoft.com/office/drawing/2014/main" id="{286F8DD3-E737-E13F-BBFD-83DD400616DA}"/>
              </a:ext>
            </a:extLst>
          </p:cNvPr>
          <p:cNvSpPr txBox="1"/>
          <p:nvPr/>
        </p:nvSpPr>
        <p:spPr>
          <a:xfrm>
            <a:off x="4183592" y="1459386"/>
            <a:ext cx="9920815" cy="672428"/>
          </a:xfrm>
          <a:prstGeom prst="rect">
            <a:avLst/>
          </a:prstGeom>
        </p:spPr>
        <p:txBody>
          <a:bodyPr lIns="0" tIns="0" rIns="0" bIns="0" rtlCol="0" anchor="t">
            <a:spAutoFit/>
          </a:bodyPr>
          <a:lstStyle/>
          <a:p>
            <a:pPr algn="ctr">
              <a:lnSpc>
                <a:spcPts val="5150"/>
              </a:lnSpc>
            </a:pPr>
            <a:r>
              <a:rPr lang="en-US" sz="5000" b="1" dirty="0">
                <a:solidFill>
                  <a:srgbClr val="000000"/>
                </a:solidFill>
                <a:latin typeface="Agrandir Wide Bold"/>
                <a:ea typeface="Agrandir Wide Bold"/>
                <a:cs typeface="Agrandir Wide Bold"/>
                <a:sym typeface="Agrandir Wide Bold"/>
              </a:rPr>
              <a:t>GROWTH STRATEGY</a:t>
            </a:r>
          </a:p>
        </p:txBody>
      </p:sp>
      <p:sp>
        <p:nvSpPr>
          <p:cNvPr id="16" name="Freeform 16">
            <a:extLst>
              <a:ext uri="{FF2B5EF4-FFF2-40B4-BE49-F238E27FC236}">
                <a16:creationId xmlns:a16="http://schemas.microsoft.com/office/drawing/2014/main" id="{5CFF454A-5945-3660-B4E6-37980EAB8363}"/>
              </a:ext>
            </a:extLst>
          </p:cNvPr>
          <p:cNvSpPr/>
          <p:nvPr/>
        </p:nvSpPr>
        <p:spPr>
          <a:xfrm>
            <a:off x="7952259" y="3423833"/>
            <a:ext cx="2383481" cy="2286778"/>
          </a:xfrm>
          <a:custGeom>
            <a:avLst/>
            <a:gdLst/>
            <a:ahLst/>
            <a:cxnLst/>
            <a:rect l="l" t="t" r="r" b="b"/>
            <a:pathLst>
              <a:path w="2383481" h="2286778">
                <a:moveTo>
                  <a:pt x="0" y="0"/>
                </a:moveTo>
                <a:lnTo>
                  <a:pt x="2383482" y="0"/>
                </a:lnTo>
                <a:lnTo>
                  <a:pt x="2383482" y="2286778"/>
                </a:lnTo>
                <a:lnTo>
                  <a:pt x="0" y="228677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Freeform 17">
            <a:extLst>
              <a:ext uri="{FF2B5EF4-FFF2-40B4-BE49-F238E27FC236}">
                <a16:creationId xmlns:a16="http://schemas.microsoft.com/office/drawing/2014/main" id="{007807E7-B584-8709-9FCA-417577277771}"/>
              </a:ext>
            </a:extLst>
          </p:cNvPr>
          <p:cNvSpPr/>
          <p:nvPr/>
        </p:nvSpPr>
        <p:spPr>
          <a:xfrm>
            <a:off x="12606373" y="3423833"/>
            <a:ext cx="2286778" cy="2286778"/>
          </a:xfrm>
          <a:custGeom>
            <a:avLst/>
            <a:gdLst/>
            <a:ahLst/>
            <a:cxnLst/>
            <a:rect l="l" t="t" r="r" b="b"/>
            <a:pathLst>
              <a:path w="2286778" h="2286778">
                <a:moveTo>
                  <a:pt x="0" y="0"/>
                </a:moveTo>
                <a:lnTo>
                  <a:pt x="2286779" y="0"/>
                </a:lnTo>
                <a:lnTo>
                  <a:pt x="2286779" y="2286778"/>
                </a:lnTo>
                <a:lnTo>
                  <a:pt x="0" y="22867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a:extLst>
              <a:ext uri="{FF2B5EF4-FFF2-40B4-BE49-F238E27FC236}">
                <a16:creationId xmlns:a16="http://schemas.microsoft.com/office/drawing/2014/main" id="{30821EDC-1B73-D800-5434-F0FF845601D4}"/>
              </a:ext>
            </a:extLst>
          </p:cNvPr>
          <p:cNvSpPr/>
          <p:nvPr/>
        </p:nvSpPr>
        <p:spPr>
          <a:xfrm>
            <a:off x="3614021" y="3423833"/>
            <a:ext cx="1848432" cy="2286778"/>
          </a:xfrm>
          <a:custGeom>
            <a:avLst/>
            <a:gdLst/>
            <a:ahLst/>
            <a:cxnLst/>
            <a:rect l="l" t="t" r="r" b="b"/>
            <a:pathLst>
              <a:path w="1848432" h="2286778">
                <a:moveTo>
                  <a:pt x="0" y="0"/>
                </a:moveTo>
                <a:lnTo>
                  <a:pt x="1848433" y="0"/>
                </a:lnTo>
                <a:lnTo>
                  <a:pt x="1848433" y="2286778"/>
                </a:lnTo>
                <a:lnTo>
                  <a:pt x="0" y="228677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9" name="TextBox 19">
            <a:extLst>
              <a:ext uri="{FF2B5EF4-FFF2-40B4-BE49-F238E27FC236}">
                <a16:creationId xmlns:a16="http://schemas.microsoft.com/office/drawing/2014/main" id="{F1A9AFDE-BF1C-E208-E7F3-821E478ACA40}"/>
              </a:ext>
            </a:extLst>
          </p:cNvPr>
          <p:cNvSpPr txBox="1"/>
          <p:nvPr/>
        </p:nvSpPr>
        <p:spPr>
          <a:xfrm>
            <a:off x="7652601" y="6374525"/>
            <a:ext cx="3853599" cy="738664"/>
          </a:xfrm>
          <a:prstGeom prst="rect">
            <a:avLst/>
          </a:prstGeom>
          <a:ln>
            <a:solidFill>
              <a:schemeClr val="tx1"/>
            </a:solidFill>
          </a:ln>
        </p:spPr>
        <p:txBody>
          <a:bodyPr wrap="square" lIns="0" tIns="0" rIns="0" bIns="0" rtlCol="0" anchor="t">
            <a:spAutoFit/>
          </a:bodyPr>
          <a:lstStyle/>
          <a:p>
            <a:r>
              <a:rPr lang="en-IN" sz="2400" dirty="0"/>
              <a:t>Sustainability &amp; Corporate Social Responsibility</a:t>
            </a:r>
          </a:p>
        </p:txBody>
      </p:sp>
      <p:sp>
        <p:nvSpPr>
          <p:cNvPr id="20" name="TextBox 20">
            <a:extLst>
              <a:ext uri="{FF2B5EF4-FFF2-40B4-BE49-F238E27FC236}">
                <a16:creationId xmlns:a16="http://schemas.microsoft.com/office/drawing/2014/main" id="{852EECDE-DAD8-A691-6513-42ECDEE738E0}"/>
              </a:ext>
            </a:extLst>
          </p:cNvPr>
          <p:cNvSpPr txBox="1"/>
          <p:nvPr/>
        </p:nvSpPr>
        <p:spPr>
          <a:xfrm>
            <a:off x="12257058" y="6374524"/>
            <a:ext cx="3211542" cy="666849"/>
          </a:xfrm>
          <a:prstGeom prst="rect">
            <a:avLst/>
          </a:prstGeom>
          <a:ln>
            <a:solidFill>
              <a:schemeClr val="tx1"/>
            </a:solidFill>
          </a:ln>
        </p:spPr>
        <p:txBody>
          <a:bodyPr wrap="square" lIns="0" tIns="0" rIns="0" bIns="0" rtlCol="0" anchor="t">
            <a:spAutoFit/>
          </a:bodyPr>
          <a:lstStyle/>
          <a:p>
            <a:pPr algn="ctr">
              <a:lnSpc>
                <a:spcPts val="2574"/>
              </a:lnSpc>
            </a:pPr>
            <a:r>
              <a:rPr lang="en-IN" sz="2400" dirty="0"/>
              <a:t>Marketing &amp; Brand Positioning</a:t>
            </a:r>
            <a:endParaRPr lang="en-US" sz="2400" b="1" dirty="0">
              <a:solidFill>
                <a:srgbClr val="000000"/>
              </a:solidFill>
              <a:latin typeface="Agrandir Wide Bold"/>
              <a:ea typeface="Agrandir Wide Bold"/>
              <a:cs typeface="Agrandir Wide Bold"/>
              <a:sym typeface="Agrandir Wide Bold"/>
            </a:endParaRPr>
          </a:p>
        </p:txBody>
      </p:sp>
      <p:sp>
        <p:nvSpPr>
          <p:cNvPr id="21" name="TextBox 21">
            <a:extLst>
              <a:ext uri="{FF2B5EF4-FFF2-40B4-BE49-F238E27FC236}">
                <a16:creationId xmlns:a16="http://schemas.microsoft.com/office/drawing/2014/main" id="{AC0B46D2-CE7C-5A32-5A2C-8E07DF13A15A}"/>
              </a:ext>
            </a:extLst>
          </p:cNvPr>
          <p:cNvSpPr txBox="1"/>
          <p:nvPr/>
        </p:nvSpPr>
        <p:spPr>
          <a:xfrm>
            <a:off x="3045533" y="6374525"/>
            <a:ext cx="2985409" cy="666849"/>
          </a:xfrm>
          <a:prstGeom prst="rect">
            <a:avLst/>
          </a:prstGeom>
          <a:ln>
            <a:solidFill>
              <a:schemeClr val="tx1"/>
            </a:solidFill>
          </a:ln>
        </p:spPr>
        <p:txBody>
          <a:bodyPr lIns="0" tIns="0" rIns="0" bIns="0" rtlCol="0" anchor="t">
            <a:spAutoFit/>
          </a:bodyPr>
          <a:lstStyle/>
          <a:p>
            <a:pPr algn="ctr">
              <a:lnSpc>
                <a:spcPts val="2574"/>
              </a:lnSpc>
            </a:pPr>
            <a:r>
              <a:rPr lang="en-IN" sz="2400" dirty="0"/>
              <a:t>Customer Retention &amp; Loyalty</a:t>
            </a:r>
            <a:endParaRPr lang="en-US" sz="2400" dirty="0">
              <a:latin typeface="Agrandir Wide Bold"/>
              <a:ea typeface="Agrandir Wide Bold"/>
              <a:cs typeface="Agrandir Wide Bold"/>
              <a:sym typeface="Agrandir Wide Bold"/>
            </a:endParaRPr>
          </a:p>
        </p:txBody>
      </p:sp>
      <p:sp>
        <p:nvSpPr>
          <p:cNvPr id="22" name="TextBox 22">
            <a:extLst>
              <a:ext uri="{FF2B5EF4-FFF2-40B4-BE49-F238E27FC236}">
                <a16:creationId xmlns:a16="http://schemas.microsoft.com/office/drawing/2014/main" id="{8084F64B-F468-57E2-A260-7364D29EF8A8}"/>
              </a:ext>
            </a:extLst>
          </p:cNvPr>
          <p:cNvSpPr txBox="1"/>
          <p:nvPr/>
        </p:nvSpPr>
        <p:spPr>
          <a:xfrm>
            <a:off x="7983932" y="7190500"/>
            <a:ext cx="2455468" cy="1538883"/>
          </a:xfrm>
          <a:prstGeom prst="rect">
            <a:avLst/>
          </a:prstGeom>
        </p:spPr>
        <p:txBody>
          <a:bodyPr wrap="square" lIns="0" tIns="0" rIns="0" bIns="0" rtlCol="0" anchor="t">
            <a:spAutoFit/>
          </a:bodyPr>
          <a:lstStyle/>
          <a:p>
            <a:pPr algn="ctr">
              <a:lnSpc>
                <a:spcPts val="2440"/>
              </a:lnSpc>
            </a:pPr>
            <a:r>
              <a:rPr lang="en-US" dirty="0"/>
              <a:t>Strengthen Zomato Feeding India to minimize food wastage and donate surplus food.</a:t>
            </a:r>
            <a:r>
              <a:rPr lang="en-US" dirty="0">
                <a:solidFill>
                  <a:srgbClr val="000000"/>
                </a:solidFill>
                <a:latin typeface="Garet Light"/>
                <a:ea typeface="Garet Light"/>
                <a:cs typeface="Garet Light"/>
                <a:sym typeface="Garet Light"/>
              </a:rPr>
              <a:t>.</a:t>
            </a:r>
          </a:p>
        </p:txBody>
      </p:sp>
      <p:sp>
        <p:nvSpPr>
          <p:cNvPr id="23" name="TextBox 23">
            <a:extLst>
              <a:ext uri="{FF2B5EF4-FFF2-40B4-BE49-F238E27FC236}">
                <a16:creationId xmlns:a16="http://schemas.microsoft.com/office/drawing/2014/main" id="{9129CA37-525F-8ED3-DA37-0D341FD6FAC6}"/>
              </a:ext>
            </a:extLst>
          </p:cNvPr>
          <p:cNvSpPr txBox="1"/>
          <p:nvPr/>
        </p:nvSpPr>
        <p:spPr>
          <a:xfrm>
            <a:off x="12588388" y="7190500"/>
            <a:ext cx="2322748" cy="1529971"/>
          </a:xfrm>
          <a:prstGeom prst="rect">
            <a:avLst/>
          </a:prstGeom>
        </p:spPr>
        <p:txBody>
          <a:bodyPr lIns="0" tIns="0" rIns="0" bIns="0" rtlCol="0" anchor="t">
            <a:spAutoFit/>
          </a:bodyPr>
          <a:lstStyle/>
          <a:p>
            <a:pPr algn="ctr">
              <a:lnSpc>
                <a:spcPts val="2440"/>
              </a:lnSpc>
            </a:pPr>
            <a:r>
              <a:rPr lang="en-US" dirty="0"/>
              <a:t>Build forums or social features where foodies can review, share, and discuss food experiences.</a:t>
            </a:r>
            <a:endParaRPr lang="en-US" dirty="0">
              <a:solidFill>
                <a:srgbClr val="000000"/>
              </a:solidFill>
              <a:latin typeface="Garet Light"/>
              <a:ea typeface="Garet Light"/>
              <a:cs typeface="Garet Light"/>
              <a:sym typeface="Garet Light"/>
            </a:endParaRPr>
          </a:p>
        </p:txBody>
      </p:sp>
      <p:sp>
        <p:nvSpPr>
          <p:cNvPr id="24" name="TextBox 24">
            <a:extLst>
              <a:ext uri="{FF2B5EF4-FFF2-40B4-BE49-F238E27FC236}">
                <a16:creationId xmlns:a16="http://schemas.microsoft.com/office/drawing/2014/main" id="{097C23CE-8DED-E162-2323-8C5743697891}"/>
              </a:ext>
            </a:extLst>
          </p:cNvPr>
          <p:cNvSpPr txBox="1"/>
          <p:nvPr/>
        </p:nvSpPr>
        <p:spPr>
          <a:xfrm>
            <a:off x="3376863" y="7190500"/>
            <a:ext cx="2322748" cy="1529971"/>
          </a:xfrm>
          <a:prstGeom prst="rect">
            <a:avLst/>
          </a:prstGeom>
        </p:spPr>
        <p:txBody>
          <a:bodyPr lIns="0" tIns="0" rIns="0" bIns="0" rtlCol="0" anchor="t">
            <a:spAutoFit/>
          </a:bodyPr>
          <a:lstStyle/>
          <a:p>
            <a:pPr algn="ctr">
              <a:lnSpc>
                <a:spcPts val="2440"/>
              </a:lnSpc>
            </a:pPr>
            <a:r>
              <a:rPr lang="en-US" dirty="0"/>
              <a:t>Introduce challenges, daily streaks, or food discovery badges for engaging experiences.</a:t>
            </a:r>
            <a:r>
              <a:rPr lang="en-US" dirty="0">
                <a:solidFill>
                  <a:srgbClr val="000000"/>
                </a:solidFill>
                <a:latin typeface="Garet Light"/>
                <a:ea typeface="Garet Light"/>
                <a:cs typeface="Garet Light"/>
                <a:sym typeface="Garet Light"/>
              </a:rPr>
              <a:t>.</a:t>
            </a:r>
          </a:p>
        </p:txBody>
      </p:sp>
      <p:sp>
        <p:nvSpPr>
          <p:cNvPr id="4" name="Date Placeholder 3">
            <a:extLst>
              <a:ext uri="{FF2B5EF4-FFF2-40B4-BE49-F238E27FC236}">
                <a16:creationId xmlns:a16="http://schemas.microsoft.com/office/drawing/2014/main" id="{484B5DA5-9F5C-CDBB-EBE1-6D64C9AB3205}"/>
              </a:ext>
            </a:extLst>
          </p:cNvPr>
          <p:cNvSpPr>
            <a:spLocks noGrp="1"/>
          </p:cNvSpPr>
          <p:nvPr>
            <p:ph type="dt" sz="half" idx="10"/>
          </p:nvPr>
        </p:nvSpPr>
        <p:spPr/>
        <p:txBody>
          <a:bodyPr/>
          <a:lstStyle/>
          <a:p>
            <a:r>
              <a:rPr lang="en-US"/>
              <a:t>3/8/2025</a:t>
            </a:r>
          </a:p>
        </p:txBody>
      </p:sp>
    </p:spTree>
    <p:extLst>
      <p:ext uri="{BB962C8B-B14F-4D97-AF65-F5344CB8AC3E}">
        <p14:creationId xmlns:p14="http://schemas.microsoft.com/office/powerpoint/2010/main" val="1278497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207</TotalTime>
  <Words>638</Words>
  <Application>Microsoft Office PowerPoint</Application>
  <PresentationFormat>Custom</PresentationFormat>
  <Paragraphs>106</Paragraphs>
  <Slides>11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vt:i4>
      </vt:variant>
    </vt:vector>
  </HeadingPairs>
  <TitlesOfParts>
    <vt:vector size="25" baseType="lpstr">
      <vt:lpstr>Google Sans</vt:lpstr>
      <vt:lpstr>Rockwell Condensed</vt:lpstr>
      <vt:lpstr>Aptos</vt:lpstr>
      <vt:lpstr>Garet Light</vt:lpstr>
      <vt:lpstr>Rockwell</vt:lpstr>
      <vt:lpstr>Agrandir Wide</vt:lpstr>
      <vt:lpstr>Garet Bold</vt:lpstr>
      <vt:lpstr>Agrandir Wide Bold</vt:lpstr>
      <vt:lpstr>Hatton</vt:lpstr>
      <vt:lpstr>Wingdings</vt:lpstr>
      <vt:lpstr>Calibri</vt:lpstr>
      <vt:lpstr>Hatton Ultra-Bold</vt:lpstr>
      <vt:lpstr>Garet</vt:lpstr>
      <vt:lpstr>Wood Type</vt:lpstr>
      <vt:lpstr>PowerPoint Presentation</vt:lpstr>
      <vt:lpstr>PowerPoint Presentation</vt:lpstr>
      <vt:lpstr>PowerPoint Presentation</vt:lpstr>
      <vt:lpstr>PowerPoint Presentation</vt:lpstr>
      <vt:lpstr>PowerPoint Presentation</vt:lpstr>
      <vt:lpstr> competitive comparison of Zomato, Food panda, and Eat Sure</vt:lpstr>
      <vt:lpstr>MARKET ANALYSIS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Modern Company Profile Presentation 10 Page</dc:title>
  <dc:creator>Anuja Shrivastava</dc:creator>
  <cp:lastModifiedBy>Riya Jain</cp:lastModifiedBy>
  <cp:revision>17</cp:revision>
  <dcterms:created xsi:type="dcterms:W3CDTF">2006-08-16T00:00:00Z</dcterms:created>
  <dcterms:modified xsi:type="dcterms:W3CDTF">2025-03-17T10:57:44Z</dcterms:modified>
  <dc:identifier>DAGhEVfdNSs</dc:identifier>
</cp:coreProperties>
</file>